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16" r:id="rId1"/>
    <p:sldMasterId id="2147484528" r:id="rId2"/>
  </p:sldMasterIdLst>
  <p:notesMasterIdLst>
    <p:notesMasterId r:id="rId62"/>
  </p:notesMasterIdLst>
  <p:sldIdLst>
    <p:sldId id="256" r:id="rId3"/>
    <p:sldId id="272" r:id="rId4"/>
    <p:sldId id="273" r:id="rId5"/>
    <p:sldId id="275" r:id="rId6"/>
    <p:sldId id="258" r:id="rId7"/>
    <p:sldId id="259" r:id="rId8"/>
    <p:sldId id="277" r:id="rId9"/>
    <p:sldId id="278"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348" r:id="rId31"/>
    <p:sldId id="349" r:id="rId32"/>
    <p:sldId id="350" r:id="rId33"/>
    <p:sldId id="351" r:id="rId34"/>
    <p:sldId id="352" r:id="rId35"/>
    <p:sldId id="353" r:id="rId36"/>
    <p:sldId id="354" r:id="rId37"/>
    <p:sldId id="355" r:id="rId38"/>
    <p:sldId id="356" r:id="rId39"/>
    <p:sldId id="357" r:id="rId40"/>
    <p:sldId id="358" r:id="rId41"/>
    <p:sldId id="359" r:id="rId42"/>
    <p:sldId id="360" r:id="rId43"/>
    <p:sldId id="302" r:id="rId44"/>
    <p:sldId id="261" r:id="rId45"/>
    <p:sldId id="279" r:id="rId46"/>
    <p:sldId id="260" r:id="rId47"/>
    <p:sldId id="304" r:id="rId48"/>
    <p:sldId id="305" r:id="rId49"/>
    <p:sldId id="306" r:id="rId50"/>
    <p:sldId id="263" r:id="rId51"/>
    <p:sldId id="307" r:id="rId52"/>
    <p:sldId id="264" r:id="rId53"/>
    <p:sldId id="265" r:id="rId54"/>
    <p:sldId id="266" r:id="rId55"/>
    <p:sldId id="308" r:id="rId56"/>
    <p:sldId id="286" r:id="rId57"/>
    <p:sldId id="285" r:id="rId58"/>
    <p:sldId id="267" r:id="rId59"/>
    <p:sldId id="282" r:id="rId60"/>
    <p:sldId id="327"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Χωρίς στυλ, πλέγμα πίνακα">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Μεσαίο στυλ 2 - Έμφαση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1"/>
    <p:restoredTop sz="85809"/>
  </p:normalViewPr>
  <p:slideViewPr>
    <p:cSldViewPr snapToGrid="0" snapToObjects="1">
      <p:cViewPr varScale="1">
        <p:scale>
          <a:sx n="76" d="100"/>
          <a:sy n="76" d="100"/>
        </p:scale>
        <p:origin x="1642" y="62"/>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066318-4E8A-D34C-AB19-C590C737C88E}" type="datetimeFigureOut">
              <a:rPr lang="en-US" smtClean="0"/>
              <a:t>5/1/2019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7039F7-9394-A245-B939-DF533F2CB660}" type="slidenum">
              <a:rPr lang="en-US" smtClean="0"/>
              <a:t>‹#›</a:t>
            </a:fld>
            <a:endParaRPr lang="en-US"/>
          </a:p>
        </p:txBody>
      </p:sp>
    </p:spTree>
    <p:extLst>
      <p:ext uri="{BB962C8B-B14F-4D97-AF65-F5344CB8AC3E}">
        <p14:creationId xmlns:p14="http://schemas.microsoft.com/office/powerpoint/2010/main" val="3018852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3</a:t>
            </a:fld>
            <a:endParaRPr lang="en-US"/>
          </a:p>
        </p:txBody>
      </p:sp>
    </p:spTree>
    <p:extLst>
      <p:ext uri="{BB962C8B-B14F-4D97-AF65-F5344CB8AC3E}">
        <p14:creationId xmlns:p14="http://schemas.microsoft.com/office/powerpoint/2010/main" val="294849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n-US" dirty="0" smtClean="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49</a:t>
            </a:fld>
            <a:endParaRPr lang="en-US"/>
          </a:p>
        </p:txBody>
      </p:sp>
    </p:spTree>
    <p:extLst>
      <p:ext uri="{BB962C8B-B14F-4D97-AF65-F5344CB8AC3E}">
        <p14:creationId xmlns:p14="http://schemas.microsoft.com/office/powerpoint/2010/main" val="2028187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50</a:t>
            </a:fld>
            <a:endParaRPr lang="en-US"/>
          </a:p>
        </p:txBody>
      </p:sp>
    </p:spTree>
    <p:extLst>
      <p:ext uri="{BB962C8B-B14F-4D97-AF65-F5344CB8AC3E}">
        <p14:creationId xmlns:p14="http://schemas.microsoft.com/office/powerpoint/2010/main" val="2091831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51</a:t>
            </a:fld>
            <a:endParaRPr lang="en-US"/>
          </a:p>
        </p:txBody>
      </p:sp>
    </p:spTree>
    <p:extLst>
      <p:ext uri="{BB962C8B-B14F-4D97-AF65-F5344CB8AC3E}">
        <p14:creationId xmlns:p14="http://schemas.microsoft.com/office/powerpoint/2010/main" val="1005523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Exponentiate</a:t>
            </a:r>
            <a:r>
              <a:rPr lang="en-US" dirty="0" smtClean="0"/>
              <a:t> to make it positive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MSE has nice mathematical properties which makes it easier to compute the gradient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of the square, large errors have relatively greater influence on MSE.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Therefore, MAE is more robust to outliers since it does not make use of square. </a:t>
            </a:r>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52</a:t>
            </a:fld>
            <a:endParaRPr lang="en-US"/>
          </a:p>
        </p:txBody>
      </p:sp>
    </p:spTree>
    <p:extLst>
      <p:ext uri="{BB962C8B-B14F-4D97-AF65-F5344CB8AC3E}">
        <p14:creationId xmlns:p14="http://schemas.microsoft.com/office/powerpoint/2010/main" val="288069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www.asimovinstitute.org</a:t>
            </a:r>
            <a:r>
              <a:rPr lang="en-US" dirty="0" smtClean="0"/>
              <a:t>/neural-network-zoo/</a:t>
            </a: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53</a:t>
            </a:fld>
            <a:endParaRPr lang="en-US"/>
          </a:p>
        </p:txBody>
      </p:sp>
    </p:spTree>
    <p:extLst>
      <p:ext uri="{BB962C8B-B14F-4D97-AF65-F5344CB8AC3E}">
        <p14:creationId xmlns:p14="http://schemas.microsoft.com/office/powerpoint/2010/main" val="41431406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54</a:t>
            </a:fld>
            <a:endParaRPr lang="en-US"/>
          </a:p>
        </p:txBody>
      </p:sp>
    </p:spTree>
    <p:extLst>
      <p:ext uri="{BB962C8B-B14F-4D97-AF65-F5344CB8AC3E}">
        <p14:creationId xmlns:p14="http://schemas.microsoft.com/office/powerpoint/2010/main" val="103089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width m of the convolution filters is set to 5 </a:t>
            </a:r>
            <a:endParaRPr lang="en-US" dirty="0" smtClean="0"/>
          </a:p>
          <a:p>
            <a:r>
              <a:rPr lang="en-US" dirty="0" smtClean="0"/>
              <a:t>n</a:t>
            </a:r>
            <a:r>
              <a:rPr lang="en-US" baseline="0" dirty="0" smtClean="0"/>
              <a:t> = 300 feature maps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first layer embeds words into low-dimensional vectors. </a:t>
            </a:r>
          </a:p>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55</a:t>
            </a:fld>
            <a:endParaRPr lang="en-US"/>
          </a:p>
        </p:txBody>
      </p:sp>
    </p:spTree>
    <p:extLst>
      <p:ext uri="{BB962C8B-B14F-4D97-AF65-F5344CB8AC3E}">
        <p14:creationId xmlns:p14="http://schemas.microsoft.com/office/powerpoint/2010/main" val="658505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56</a:t>
            </a:fld>
            <a:endParaRPr lang="en-US"/>
          </a:p>
        </p:txBody>
      </p:sp>
    </p:spTree>
    <p:extLst>
      <p:ext uri="{BB962C8B-B14F-4D97-AF65-F5344CB8AC3E}">
        <p14:creationId xmlns:p14="http://schemas.microsoft.com/office/powerpoint/2010/main" val="1260270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r>
              <a:rPr lang="en-US" dirty="0" smtClean="0"/>
              <a:t>https://</a:t>
            </a:r>
            <a:r>
              <a:rPr lang="en-US" dirty="0" err="1" smtClean="0"/>
              <a:t>pbs.twimg.com</a:t>
            </a:r>
            <a:r>
              <a:rPr lang="en-US" dirty="0" smtClean="0"/>
              <a:t>/media/C2j-8j5UsAACgEK.jpg</a:t>
            </a:r>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57</a:t>
            </a:fld>
            <a:endParaRPr lang="en-US"/>
          </a:p>
        </p:txBody>
      </p:sp>
    </p:spTree>
    <p:extLst>
      <p:ext uri="{BB962C8B-B14F-4D97-AF65-F5344CB8AC3E}">
        <p14:creationId xmlns:p14="http://schemas.microsoft.com/office/powerpoint/2010/main" val="60643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5</a:t>
            </a:fld>
            <a:endParaRPr lang="en-US"/>
          </a:p>
        </p:txBody>
      </p:sp>
    </p:spTree>
    <p:extLst>
      <p:ext uri="{BB962C8B-B14F-4D97-AF65-F5344CB8AC3E}">
        <p14:creationId xmlns:p14="http://schemas.microsoft.com/office/powerpoint/2010/main" val="195759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Hyper-parameters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8</a:t>
            </a:fld>
            <a:endParaRPr lang="en-US"/>
          </a:p>
        </p:txBody>
      </p:sp>
    </p:spTree>
    <p:extLst>
      <p:ext uri="{BB962C8B-B14F-4D97-AF65-F5344CB8AC3E}">
        <p14:creationId xmlns:p14="http://schemas.microsoft.com/office/powerpoint/2010/main" val="1331840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Σύμβολο κράτησης θέσης εικόνας διαφάνειας 1"/>
          <p:cNvSpPr>
            <a:spLocks noGrp="1" noRot="1" noChangeAspect="1"/>
          </p:cNvSpPr>
          <p:nvPr>
            <p:ph type="sldImg"/>
          </p:nvPr>
        </p:nvSpPr>
        <p:spPr/>
      </p:sp>
      <p:sp>
        <p:nvSpPr>
          <p:cNvPr id="3" name="Σύμβολο κράτησης θέσης σημειώσεων 2"/>
          <p:cNvSpPr>
            <a:spLocks noGrp="1"/>
          </p:cNvSpPr>
          <p:nvPr>
            <p:ph type="body" idx="1"/>
          </p:nvPr>
        </p:nvSpPr>
        <p:spPr/>
        <p:txBody>
          <a:bodyPr/>
          <a:lstStyle/>
          <a:p>
            <a:endParaRPr lang="el-GR" dirty="0"/>
          </a:p>
        </p:txBody>
      </p:sp>
      <p:sp>
        <p:nvSpPr>
          <p:cNvPr id="4" name="Σύμβολο κράτησης θέσης αριθμού διαφάνειας 3"/>
          <p:cNvSpPr>
            <a:spLocks noGrp="1"/>
          </p:cNvSpPr>
          <p:nvPr>
            <p:ph type="sldNum" sz="quarter" idx="10"/>
          </p:nvPr>
        </p:nvSpPr>
        <p:spPr/>
        <p:txBody>
          <a:bodyPr/>
          <a:lstStyle/>
          <a:p>
            <a:fld id="{057039F7-9394-A245-B939-DF533F2CB660}" type="slidenum">
              <a:rPr lang="en-US" smtClean="0"/>
              <a:t>42</a:t>
            </a:fld>
            <a:endParaRPr lang="en-US"/>
          </a:p>
        </p:txBody>
      </p:sp>
    </p:spTree>
    <p:extLst>
      <p:ext uri="{BB962C8B-B14F-4D97-AF65-F5344CB8AC3E}">
        <p14:creationId xmlns:p14="http://schemas.microsoft.com/office/powerpoint/2010/main" val="696929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smtClean="0"/>
              <a:t>Adaptive Gradient Algorithm</a:t>
            </a:r>
            <a:r>
              <a:rPr lang="en-US" sz="1200" dirty="0" smtClean="0"/>
              <a:t> (</a:t>
            </a:r>
            <a:r>
              <a:rPr lang="en-US" sz="1200" dirty="0" err="1" smtClean="0"/>
              <a:t>AdaGrad</a:t>
            </a:r>
            <a:r>
              <a:rPr lang="en-US" sz="1200" dirty="0" smtClean="0"/>
              <a:t>) that maintains a per-parameter learning rate that improves performance on problems with sparse gradients (e.g. natural language and computer vision problems).</a:t>
            </a:r>
          </a:p>
          <a:p>
            <a:r>
              <a:rPr lang="en-US" sz="1200" b="1" dirty="0" smtClean="0"/>
              <a:t>Root Mean Square Propagation</a:t>
            </a:r>
            <a:r>
              <a:rPr lang="en-US" sz="1200" dirty="0" smtClean="0"/>
              <a:t> (</a:t>
            </a:r>
            <a:r>
              <a:rPr lang="en-US" sz="1200" dirty="0" err="1" smtClean="0"/>
              <a:t>RMSProp</a:t>
            </a:r>
            <a:r>
              <a:rPr lang="en-US" sz="1200" dirty="0" smtClean="0"/>
              <a:t>) that also maintains per-parameter learning rates that are adapted based on the average of recent magnitudes of the gradients for the weight (e.g. how quickly it is changing). This means the algorithm does well on online and non-stationary problems (e.g. noisy).</a:t>
            </a:r>
          </a:p>
          <a:p>
            <a:endParaRPr lang="en-US" sz="1200" dirty="0" smtClean="0"/>
          </a:p>
          <a:p>
            <a:r>
              <a:rPr lang="en-US" sz="1200" dirty="0" smtClean="0"/>
              <a:t>Adam realizes the benefits of both </a:t>
            </a:r>
            <a:r>
              <a:rPr lang="en-US" sz="1200" dirty="0" err="1" smtClean="0"/>
              <a:t>AdaGrad</a:t>
            </a:r>
            <a:r>
              <a:rPr lang="en-US" sz="1200" dirty="0" smtClean="0"/>
              <a:t> and </a:t>
            </a:r>
            <a:r>
              <a:rPr lang="en-US" sz="1200" dirty="0" err="1" smtClean="0"/>
              <a:t>RMSProp</a:t>
            </a:r>
            <a:r>
              <a:rPr lang="en-US" sz="1200" dirty="0" smtClean="0"/>
              <a:t>.</a:t>
            </a:r>
          </a:p>
          <a:p>
            <a:r>
              <a:rPr lang="en-US" sz="1200" dirty="0" smtClean="0"/>
              <a:t>Instead of adapting the parameter learning rates based on the average first moment (the mean) as in </a:t>
            </a:r>
            <a:r>
              <a:rPr lang="en-US" sz="1200" dirty="0" err="1" smtClean="0"/>
              <a:t>RMSProp</a:t>
            </a:r>
            <a:r>
              <a:rPr lang="en-US" sz="1200" dirty="0" smtClean="0"/>
              <a:t>, Adam also makes use of the average of the second moments of the gradients (the </a:t>
            </a:r>
            <a:r>
              <a:rPr lang="en-US" sz="1200" dirty="0" err="1" smtClean="0"/>
              <a:t>uncentered</a:t>
            </a:r>
            <a:r>
              <a:rPr lang="en-US" sz="1200" dirty="0" smtClean="0"/>
              <a:t> variance).</a:t>
            </a:r>
          </a:p>
          <a:p>
            <a:r>
              <a:rPr lang="en-US" sz="1200" dirty="0" smtClean="0"/>
              <a:t>Specifically, the algorithm calculates an exponential moving average of the gradient and the squared gradient, and the parameters beta1 and beta2 control the decay rates of these moving averages.</a:t>
            </a:r>
          </a:p>
          <a:p>
            <a:r>
              <a:rPr lang="en-US" sz="1200" dirty="0" smtClean="0"/>
              <a:t>The initial value of the moving averages and beta1 and beta2 values close to 1.0 (recommended) result in a bias of moment estimates towards zero. This bias is overcome by first calculating the biased estimates before then calculating bias-corrected estimates.</a:t>
            </a:r>
          </a:p>
          <a:p>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43</a:t>
            </a:fld>
            <a:endParaRPr lang="en-US"/>
          </a:p>
        </p:txBody>
      </p:sp>
    </p:spTree>
    <p:extLst>
      <p:ext uri="{BB962C8B-B14F-4D97-AF65-F5344CB8AC3E}">
        <p14:creationId xmlns:p14="http://schemas.microsoft.com/office/powerpoint/2010/main" val="3743653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057039F7-9394-A245-B939-DF533F2CB660}" type="slidenum">
              <a:rPr lang="en-US" smtClean="0"/>
              <a:t>45</a:t>
            </a:fld>
            <a:endParaRPr lang="en-US"/>
          </a:p>
        </p:txBody>
      </p:sp>
    </p:spTree>
    <p:extLst>
      <p:ext uri="{BB962C8B-B14F-4D97-AF65-F5344CB8AC3E}">
        <p14:creationId xmlns:p14="http://schemas.microsoft.com/office/powerpoint/2010/main" val="261562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46</a:t>
            </a:fld>
            <a:endParaRPr lang="en-US"/>
          </a:p>
        </p:txBody>
      </p:sp>
    </p:spTree>
    <p:extLst>
      <p:ext uri="{BB962C8B-B14F-4D97-AF65-F5344CB8AC3E}">
        <p14:creationId xmlns:p14="http://schemas.microsoft.com/office/powerpoint/2010/main" val="48706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smtClean="0">
                <a:solidFill>
                  <a:schemeClr val="tx1"/>
                </a:solidFill>
                <a:effectLst/>
                <a:latin typeface="+mn-lt"/>
                <a:ea typeface="+mn-ea"/>
                <a:cs typeface="+mn-cs"/>
              </a:rPr>
              <a:t>not zero-centered</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later layers of processing would be receiving data that is not zero-centered. </a:t>
            </a:r>
          </a:p>
          <a:p>
            <a:r>
              <a:rPr lang="en-US" sz="1200" b="0" i="0" kern="1200" dirty="0" smtClean="0">
                <a:solidFill>
                  <a:schemeClr val="tx1"/>
                </a:solidFill>
                <a:effectLst/>
                <a:latin typeface="+mn-lt"/>
                <a:ea typeface="+mn-ea"/>
                <a:cs typeface="+mn-cs"/>
              </a:rPr>
              <a:t>if data coming into a neuron is always positive then the gradient on the weights will be either all be positive, or all negative (depending on the gradient of the whole expression).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Could introduce undesirable zig-zagging dynamics in the gradient weight updates.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However, once these gradients are added up across a data  batch the final weight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update can have variable signs, somewhat mitigating this issue.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47</a:t>
            </a:fld>
            <a:endParaRPr lang="en-US"/>
          </a:p>
        </p:txBody>
      </p:sp>
    </p:spTree>
    <p:extLst>
      <p:ext uri="{BB962C8B-B14F-4D97-AF65-F5344CB8AC3E}">
        <p14:creationId xmlns:p14="http://schemas.microsoft.com/office/powerpoint/2010/main" val="830973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t>ReLU</a:t>
            </a:r>
            <a:r>
              <a:rPr lang="en-US" sz="1200" dirty="0" smtClean="0"/>
              <a:t> units can “die”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large gradient flowing through a </a:t>
            </a:r>
            <a:r>
              <a:rPr lang="en-US" sz="1200" dirty="0" err="1" smtClean="0"/>
              <a:t>ReLU</a:t>
            </a:r>
            <a:r>
              <a:rPr lang="en-US" sz="1200" dirty="0" smtClean="0"/>
              <a:t> could cause weights to update in such a way that the neuron will never activate on any </a:t>
            </a:r>
            <a:r>
              <a:rPr lang="en-US" sz="1200" dirty="0" err="1" smtClean="0"/>
              <a:t>datapoint</a:t>
            </a:r>
            <a:r>
              <a:rPr lang="en-US" sz="1200" dirty="0" smtClean="0"/>
              <a:t>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gradient flowing through the unit will forever be zero from that point 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With a proper setting of the learning rate this is less frequently an issue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57039F7-9394-A245-B939-DF533F2CB660}" type="slidenum">
              <a:rPr lang="en-US" smtClean="0"/>
              <a:t>48</a:t>
            </a:fld>
            <a:endParaRPr lang="en-US"/>
          </a:p>
        </p:txBody>
      </p:sp>
    </p:spTree>
    <p:extLst>
      <p:ext uri="{BB962C8B-B14F-4D97-AF65-F5344CB8AC3E}">
        <p14:creationId xmlns:p14="http://schemas.microsoft.com/office/powerpoint/2010/main" val="2080185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BCED3E41-E2DE-48B7-AD25-2C05D8372D60}" type="datetime4">
              <a:rPr lang="en-US" smtClean="0"/>
              <a:pPr/>
              <a:t>May 1, 2019</a:t>
            </a:fld>
            <a:endParaRPr lang="en-US"/>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dirty="0"/>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D739C4FB-7D33-419B-8833-D1372BFD11C8}" type="slidenum">
              <a:rPr lang="en-US" smtClean="0"/>
              <a:t>‹#›</a:t>
            </a:fld>
            <a:endParaRPr lang="en-US"/>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MY"/>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MY"/>
          </a:p>
        </p:txBody>
      </p:sp>
      <p:sp>
        <p:nvSpPr>
          <p:cNvPr id="4" name="Date Placeholder 3"/>
          <p:cNvSpPr>
            <a:spLocks noGrp="1"/>
          </p:cNvSpPr>
          <p:nvPr>
            <p:ph type="dt" sz="half" idx="10"/>
          </p:nvPr>
        </p:nvSpPr>
        <p:spPr/>
        <p:txBody>
          <a:bodyPr/>
          <a:lstStyle/>
          <a:p>
            <a:fld id="{BCED3E41-E2DE-48B7-AD25-2C05D8372D60}" type="datetime4">
              <a:rPr lang="en-US" smtClean="0"/>
              <a:pPr/>
              <a:t>May 1, 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739C4FB-7D33-419B-8833-D1372BFD11C8}" type="slidenum">
              <a:rPr lang="en-US" smtClean="0"/>
              <a:t>‹#›</a:t>
            </a:fld>
            <a:endParaRPr lang="en-US"/>
          </a:p>
        </p:txBody>
      </p:sp>
    </p:spTree>
    <p:extLst>
      <p:ext uri="{BB962C8B-B14F-4D97-AF65-F5344CB8AC3E}">
        <p14:creationId xmlns:p14="http://schemas.microsoft.com/office/powerpoint/2010/main" val="4254265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p>
            <a:fld id="{09A13538-6727-E34D-AF87-C8A5A06F92D2}"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8626031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MY"/>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May 1, 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extLst>
      <p:ext uri="{BB962C8B-B14F-4D97-AF65-F5344CB8AC3E}">
        <p14:creationId xmlns:p14="http://schemas.microsoft.com/office/powerpoint/2010/main" val="34413843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Date Placeholder 4"/>
          <p:cNvSpPr>
            <a:spLocks noGrp="1"/>
          </p:cNvSpPr>
          <p:nvPr>
            <p:ph type="dt" sz="half" idx="10"/>
          </p:nvPr>
        </p:nvSpPr>
        <p:spPr/>
        <p:txBody>
          <a:bodyPr/>
          <a:lstStyle/>
          <a:p>
            <a:fld id="{09A13538-6727-E34D-AF87-C8A5A06F92D2}"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31897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MY"/>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7" name="Date Placeholder 6"/>
          <p:cNvSpPr>
            <a:spLocks noGrp="1"/>
          </p:cNvSpPr>
          <p:nvPr>
            <p:ph type="dt" sz="half" idx="10"/>
          </p:nvPr>
        </p:nvSpPr>
        <p:spPr/>
        <p:txBody>
          <a:bodyPr/>
          <a:lstStyle/>
          <a:p>
            <a:fld id="{09A13538-6727-E34D-AF87-C8A5A06F92D2}" type="datetimeFigureOut">
              <a:rPr lang="en-US" smtClean="0"/>
              <a:t>5/1/2019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776876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Date Placeholder 2"/>
          <p:cNvSpPr>
            <a:spLocks noGrp="1"/>
          </p:cNvSpPr>
          <p:nvPr>
            <p:ph type="dt" sz="half" idx="10"/>
          </p:nvPr>
        </p:nvSpPr>
        <p:spPr/>
        <p:txBody>
          <a:bodyPr/>
          <a:lstStyle/>
          <a:p>
            <a:fld id="{09A13538-6727-E34D-AF87-C8A5A06F92D2}" type="datetimeFigureOut">
              <a:rPr lang="en-US" smtClean="0"/>
              <a:t>5/1/2019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46007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5/1/2019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14487038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MY"/>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extLst>
      <p:ext uri="{BB962C8B-B14F-4D97-AF65-F5344CB8AC3E}">
        <p14:creationId xmlns:p14="http://schemas.microsoft.com/office/powerpoint/2010/main" val="23759434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A13538-6727-E34D-AF87-C8A5A06F92D2}"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MY"/>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MY"/>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4367197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p>
            <a:fld id="{09A13538-6727-E34D-AF87-C8A5A06F92D2}"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2732955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MY"/>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10"/>
          </p:nvPr>
        </p:nvSpPr>
        <p:spPr/>
        <p:txBody>
          <a:bodyPr/>
          <a:lstStyle/>
          <a:p>
            <a:fld id="{09A13538-6727-E34D-AF87-C8A5A06F92D2}" type="datetimeFigureOut">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854F61-4EB2-064B-9FEB-93EFAD73A181}" type="slidenum">
              <a:rPr lang="en-US" smtClean="0"/>
              <a:t>‹#›</a:t>
            </a:fld>
            <a:endParaRPr lang="en-US"/>
          </a:p>
        </p:txBody>
      </p:sp>
    </p:spTree>
    <p:extLst>
      <p:ext uri="{BB962C8B-B14F-4D97-AF65-F5344CB8AC3E}">
        <p14:creationId xmlns:p14="http://schemas.microsoft.com/office/powerpoint/2010/main" val="3465400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F78D1B-BB73-41B2-8202-C6678B761557}" type="datetime4">
              <a:rPr lang="en-US" smtClean="0"/>
              <a:pPr/>
              <a:t>May 1, 2019</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744759D-0EFF-4FB2-9CCE-04E00944F0F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09A13538-6727-E34D-AF87-C8A5A06F92D2}"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9A13538-6727-E34D-AF87-C8A5A06F92D2}" type="datetimeFigureOut">
              <a:rPr lang="en-US" smtClean="0"/>
              <a:t>5/1/2019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854F61-4EB2-064B-9FEB-93EFAD73A181}" type="slidenum">
              <a:rPr lang="en-US" smtClean="0"/>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9A13538-6727-E34D-AF87-C8A5A06F92D2}" type="datetimeFigureOut">
              <a:rPr lang="en-US" smtClean="0"/>
              <a:t>5/1/2019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A13538-6727-E34D-AF87-C8A5A06F92D2}" type="datetimeFigureOut">
              <a:rPr lang="en-US" smtClean="0"/>
              <a:t>5/1/2019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A13538-6727-E34D-AF87-C8A5A06F92D2}" type="datetimeFigureOut">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854F61-4EB2-064B-9FEB-93EFAD73A18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09A13538-6727-E34D-AF87-C8A5A06F92D2}" type="datetimeFigureOut">
              <a:rPr lang="en-US" smtClean="0"/>
              <a:t>5/1/2019</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73854F61-4EB2-064B-9FEB-93EFAD73A18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17" r:id="rId1"/>
    <p:sldLayoutId id="2147484518" r:id="rId2"/>
    <p:sldLayoutId id="2147484519" r:id="rId3"/>
    <p:sldLayoutId id="2147484520" r:id="rId4"/>
    <p:sldLayoutId id="2147484521" r:id="rId5"/>
    <p:sldLayoutId id="2147484522" r:id="rId6"/>
    <p:sldLayoutId id="2147484523" r:id="rId7"/>
    <p:sldLayoutId id="2147484524" r:id="rId8"/>
    <p:sldLayoutId id="2147484525" r:id="rId9"/>
    <p:sldLayoutId id="2147484526" r:id="rId10"/>
    <p:sldLayoutId id="2147484527" r:id="rId11"/>
  </p:sldLayoutIdLst>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MY"/>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9A13538-6727-E34D-AF87-C8A5A06F92D2}" type="datetimeFigureOut">
              <a:rPr lang="en-US" smtClean="0"/>
              <a:t>5/1/2019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3854F61-4EB2-064B-9FEB-93EFAD73A181}" type="slidenum">
              <a:rPr lang="en-US" smtClean="0"/>
              <a:t>‹#›</a:t>
            </a:fld>
            <a:endParaRPr lang="en-US"/>
          </a:p>
        </p:txBody>
      </p:sp>
    </p:spTree>
    <p:extLst>
      <p:ext uri="{BB962C8B-B14F-4D97-AF65-F5344CB8AC3E}">
        <p14:creationId xmlns:p14="http://schemas.microsoft.com/office/powerpoint/2010/main" val="1644728239"/>
      </p:ext>
    </p:extLst>
  </p:cSld>
  <p:clrMap bg1="lt1" tx1="dk1" bg2="lt2" tx2="dk2" accent1="accent1" accent2="accent2" accent3="accent3" accent4="accent4" accent5="accent5" accent6="accent6" hlink="hlink" folHlink="folHlink"/>
  <p:sldLayoutIdLst>
    <p:sldLayoutId id="2147484529" r:id="rId1"/>
    <p:sldLayoutId id="2147484530" r:id="rId2"/>
    <p:sldLayoutId id="2147484531" r:id="rId3"/>
    <p:sldLayoutId id="2147484532" r:id="rId4"/>
    <p:sldLayoutId id="2147484533" r:id="rId5"/>
    <p:sldLayoutId id="2147484534" r:id="rId6"/>
    <p:sldLayoutId id="2147484535" r:id="rId7"/>
    <p:sldLayoutId id="2147484536" r:id="rId8"/>
    <p:sldLayoutId id="2147484537" r:id="rId9"/>
    <p:sldLayoutId id="2147484538" r:id="rId10"/>
    <p:sldLayoutId id="214748453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hyperlink" Target="http://web.stanford.edu/class/cs224n/lecture_notes/cs224n-2017-gradient-notes.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330.png"/><Relationship Id="rId4" Type="http://schemas.openxmlformats.org/officeDocument/2006/relationships/image" Target="../media/image270.png"/></Relationships>
</file>

<file path=ppt/slides/_rels/slide4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10.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en.wikipedia.org/wiki/Activation_function" TargetMode="External"/><Relationship Id="rId4" Type="http://schemas.openxmlformats.org/officeDocument/2006/relationships/image" Target="../media/image45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490.png"/></Relationships>
</file>

<file path=ppt/slides/_rels/slide48.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30.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cs.toronto.edu/~hinton/absps/JMLRdropout.pdf" TargetMode="Externa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hyperlink" Target="https://arimo.com/data-science/2016/bayesian-optimization-hyperparameter-tun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github.com/hyperopt/hyperopt" TargetMode="External"/><Relationship Id="rId5" Type="http://schemas.openxmlformats.org/officeDocument/2006/relationships/hyperlink" Target="http://jmlr.csail.mit.edu/papers/volume13/bergstra12a/bergstra12a.pdf" TargetMode="External"/><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image" Target="../media/image68.png"/><Relationship Id="rId7" Type="http://schemas.openxmlformats.org/officeDocument/2006/relationships/image" Target="../media/image6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hyperlink" Target="https://isaacchanghau.github.io/2017/06/07/Loss-Functions-in-Artificial-Neural-Networks/" TargetMode="Externa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76.png"/><Relationship Id="rId7" Type="http://schemas.openxmlformats.org/officeDocument/2006/relationships/hyperlink" Target="http://www.wildml.com/2015/10/recurrent-neural-networks-tutorial-part-3-backpropagation-through-time-and-vanishing-gradient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680.png"/><Relationship Id="rId5" Type="http://schemas.openxmlformats.org/officeDocument/2006/relationships/image" Target="../media/image670.png"/><Relationship Id="rId4" Type="http://schemas.openxmlformats.org/officeDocument/2006/relationships/image" Target="../media/image660.png"/></Relationships>
</file>

<file path=ppt/slides/_rels/slide59.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playground.tensorflow.org/#activation=tanh&amp;batchSize=10&amp;dataset=circle&amp;regDataset=reg-plane&amp;learningRate=0.03&amp;regularizationRate=0&amp;noise=0&amp;networkShape=4,2&amp;seed=0.45430&amp;showTestData=false&amp;discretize=false&amp;percTrainData=50&amp;x=true&amp;y=true&amp;xTimesY=false&amp;xSquared=false&amp;ySquared=false&amp;cosX=false&amp;sinX=false&amp;cosY=false&amp;sinY=false&amp;collectStats=false&amp;problem=classification&amp;initZero=false&amp;hideText=false" TargetMode="External"/><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360000">
            <a:off x="3339809" y="3357433"/>
            <a:ext cx="4847038" cy="1599722"/>
          </a:xfrm>
        </p:spPr>
        <p:txBody>
          <a:bodyPr>
            <a:normAutofit/>
          </a:bodyPr>
          <a:lstStyle/>
          <a:p>
            <a:r>
              <a:rPr lang="en-US" sz="3600" dirty="0" smtClean="0"/>
              <a:t>Introduction to Deep Neural Network	</a:t>
            </a:r>
            <a:endParaRPr lang="en-US" sz="3600" dirty="0"/>
          </a:p>
        </p:txBody>
      </p:sp>
    </p:spTree>
    <p:extLst>
      <p:ext uri="{BB962C8B-B14F-4D97-AF65-F5344CB8AC3E}">
        <p14:creationId xmlns:p14="http://schemas.microsoft.com/office/powerpoint/2010/main" val="1020229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9B1838-B473-4C5B-8D35-756F7EA1B277}"/>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EC04AFD0-8B71-49C9-9084-D257AF9115A0}"/>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7033A309-0333-4A9B-B009-E109720133C3}"/>
              </a:ext>
            </a:extLst>
          </p:cNvPr>
          <p:cNvSpPr>
            <a:spLocks noGrp="1"/>
          </p:cNvSpPr>
          <p:nvPr>
            <p:ph type="ftr" sz="quarter" idx="11"/>
          </p:nvPr>
        </p:nvSpPr>
        <p:spPr/>
        <p:txBody>
          <a:bodyPr/>
          <a:lstStyle/>
          <a:p>
            <a:r>
              <a:rPr lang="en-US"/>
              <a:t>©arif.sg.my@gmail.com</a:t>
            </a:r>
          </a:p>
        </p:txBody>
      </p:sp>
      <p:pic>
        <p:nvPicPr>
          <p:cNvPr id="5" name="Picture 4" descr="A screenshot of a cell phone&#10;&#10;Description generated with very high confidence">
            <a:extLst>
              <a:ext uri="{FF2B5EF4-FFF2-40B4-BE49-F238E27FC236}">
                <a16:creationId xmlns="" xmlns:a16="http://schemas.microsoft.com/office/drawing/2014/main" id="{6F0F6311-C5C7-4A70-B99B-CBA4B2720A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B2875C51-F8E7-49E2-9DE2-C6BC5669D388}"/>
              </a:ext>
            </a:extLst>
          </p:cNvPr>
          <p:cNvSpPr/>
          <p:nvPr/>
        </p:nvSpPr>
        <p:spPr>
          <a:xfrm>
            <a:off x="7185992" y="5657850"/>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129614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35D81C-15DF-4FC3-95B9-C7A0E2001528}"/>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F0E30E18-8542-4336-8824-28E509FBE552}"/>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604FDF60-B0B1-4EDD-9566-5DE4DAAEAB6A}"/>
              </a:ext>
            </a:extLst>
          </p:cNvPr>
          <p:cNvSpPr>
            <a:spLocks noGrp="1"/>
          </p:cNvSpPr>
          <p:nvPr>
            <p:ph type="ftr" sz="quarter" idx="11"/>
          </p:nvPr>
        </p:nvSpPr>
        <p:spPr/>
        <p:txBody>
          <a:bodyPr/>
          <a:lstStyle/>
          <a:p>
            <a:r>
              <a:rPr lang="en-US"/>
              <a:t>©arif.sg.my@gmail.com</a:t>
            </a:r>
          </a:p>
        </p:txBody>
      </p:sp>
      <p:pic>
        <p:nvPicPr>
          <p:cNvPr id="5" name="Picture 4" descr="A picture containing wall, indoor, sky, object&#10;&#10;Description generated with high confidence">
            <a:extLst>
              <a:ext uri="{FF2B5EF4-FFF2-40B4-BE49-F238E27FC236}">
                <a16:creationId xmlns="" xmlns:a16="http://schemas.microsoft.com/office/drawing/2014/main" id="{3FD37199-FF46-41BF-AB10-B6DE5AB52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A7C530E1-7E56-4405-8D32-93DD9547A137}"/>
              </a:ext>
            </a:extLst>
          </p:cNvPr>
          <p:cNvSpPr/>
          <p:nvPr/>
        </p:nvSpPr>
        <p:spPr>
          <a:xfrm>
            <a:off x="7185992" y="5657850"/>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6806148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175980-68A2-4BAB-9A9E-ADB0AEA994EA}"/>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3456F82C-2928-4298-8172-3A84DC38CFE5}"/>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55523D87-E1B8-4676-8D4E-3D4C4DC104DC}"/>
              </a:ext>
            </a:extLst>
          </p:cNvPr>
          <p:cNvSpPr>
            <a:spLocks noGrp="1"/>
          </p:cNvSpPr>
          <p:nvPr>
            <p:ph type="ftr" sz="quarter" idx="11"/>
          </p:nvPr>
        </p:nvSpPr>
        <p:spPr/>
        <p:txBody>
          <a:bodyPr/>
          <a:lstStyle/>
          <a:p>
            <a:r>
              <a:rPr lang="en-US"/>
              <a:t>©arif.sg.my@gmail.com</a:t>
            </a:r>
          </a:p>
        </p:txBody>
      </p:sp>
      <p:pic>
        <p:nvPicPr>
          <p:cNvPr id="5" name="Picture 4">
            <a:extLst>
              <a:ext uri="{FF2B5EF4-FFF2-40B4-BE49-F238E27FC236}">
                <a16:creationId xmlns="" xmlns:a16="http://schemas.microsoft.com/office/drawing/2014/main" id="{8735CC22-5154-484F-9A39-5F2FC4286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8505"/>
            <a:ext cx="9143999" cy="5140990"/>
          </a:xfrm>
          <a:prstGeom prst="rect">
            <a:avLst/>
          </a:prstGeom>
        </p:spPr>
      </p:pic>
      <p:sp>
        <p:nvSpPr>
          <p:cNvPr id="6" name="Rectangle 5">
            <a:extLst>
              <a:ext uri="{FF2B5EF4-FFF2-40B4-BE49-F238E27FC236}">
                <a16:creationId xmlns="" xmlns:a16="http://schemas.microsoft.com/office/drawing/2014/main" id="{E2DD61A8-C6AD-4C50-86DC-BEF91955BDA4}"/>
              </a:ext>
            </a:extLst>
          </p:cNvPr>
          <p:cNvSpPr/>
          <p:nvPr/>
        </p:nvSpPr>
        <p:spPr>
          <a:xfrm>
            <a:off x="7185992" y="5657850"/>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018410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8A865B-52D3-4529-A7E5-4E0F0A1D9D15}"/>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987F924D-053F-4E4F-BD0B-2F1919F46994}"/>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E620662B-1CE5-4317-86E4-4D34EAAA38F0}"/>
              </a:ext>
            </a:extLst>
          </p:cNvPr>
          <p:cNvSpPr>
            <a:spLocks noGrp="1"/>
          </p:cNvSpPr>
          <p:nvPr>
            <p:ph type="ftr" sz="quarter" idx="11"/>
          </p:nvPr>
        </p:nvSpPr>
        <p:spPr/>
        <p:txBody>
          <a:bodyPr/>
          <a:lstStyle/>
          <a:p>
            <a:r>
              <a:rPr lang="en-US"/>
              <a:t>©arif.sg.my@gmail.com</a:t>
            </a:r>
          </a:p>
        </p:txBody>
      </p:sp>
      <p:pic>
        <p:nvPicPr>
          <p:cNvPr id="5" name="Picture 4" descr="A close up of a sign&#10;&#10;Description generated with high confidence">
            <a:extLst>
              <a:ext uri="{FF2B5EF4-FFF2-40B4-BE49-F238E27FC236}">
                <a16:creationId xmlns="" xmlns:a16="http://schemas.microsoft.com/office/drawing/2014/main" id="{C608CC07-370C-4C77-9758-5337307D7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E2C41199-0AFD-4E71-B9DF-D097E90F9068}"/>
              </a:ext>
            </a:extLst>
          </p:cNvPr>
          <p:cNvSpPr/>
          <p:nvPr/>
        </p:nvSpPr>
        <p:spPr>
          <a:xfrm>
            <a:off x="7185992" y="5657850"/>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1723818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D72C39-798C-4D78-A27E-FCE7E573DAC5}"/>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D3AF74BE-9ADA-4E00-8663-B09CBB3B4D49}"/>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8CF317CC-C723-4CFC-871E-4583760CE020}"/>
              </a:ext>
            </a:extLst>
          </p:cNvPr>
          <p:cNvSpPr>
            <a:spLocks noGrp="1"/>
          </p:cNvSpPr>
          <p:nvPr>
            <p:ph type="ftr" sz="quarter" idx="11"/>
          </p:nvPr>
        </p:nvSpPr>
        <p:spPr/>
        <p:txBody>
          <a:bodyPr/>
          <a:lstStyle/>
          <a:p>
            <a:r>
              <a:rPr lang="en-US"/>
              <a:t>©arif.sg.my@gmail.com</a:t>
            </a:r>
          </a:p>
        </p:txBody>
      </p:sp>
      <p:pic>
        <p:nvPicPr>
          <p:cNvPr id="5" name="Picture 4" descr="A screenshot of a cell phone&#10;&#10;Description generated with very high confidence">
            <a:extLst>
              <a:ext uri="{FF2B5EF4-FFF2-40B4-BE49-F238E27FC236}">
                <a16:creationId xmlns="" xmlns:a16="http://schemas.microsoft.com/office/drawing/2014/main" id="{35BC93D8-3E63-4D01-AC6B-94A102741C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632C9CBB-0139-4AE3-B664-5EE6BD1E564B}"/>
              </a:ext>
            </a:extLst>
          </p:cNvPr>
          <p:cNvSpPr/>
          <p:nvPr/>
        </p:nvSpPr>
        <p:spPr>
          <a:xfrm>
            <a:off x="7185992" y="5657850"/>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3040088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90FB0E1-AE88-41EA-B4E3-AF7DA62DB347}"/>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CB49BF3E-5392-4742-B757-38881AAC63EC}"/>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4A1F38C6-C031-4876-B2A9-B6FC09F33F30}"/>
              </a:ext>
            </a:extLst>
          </p:cNvPr>
          <p:cNvSpPr>
            <a:spLocks noGrp="1"/>
          </p:cNvSpPr>
          <p:nvPr>
            <p:ph type="ftr" sz="quarter" idx="11"/>
          </p:nvPr>
        </p:nvSpPr>
        <p:spPr/>
        <p:txBody>
          <a:bodyPr/>
          <a:lstStyle/>
          <a:p>
            <a:r>
              <a:rPr lang="en-US"/>
              <a:t>©arif.sg.my@gmail.com</a:t>
            </a:r>
          </a:p>
        </p:txBody>
      </p:sp>
      <p:pic>
        <p:nvPicPr>
          <p:cNvPr id="5" name="Picture 4" descr="A close up of a sign&#10;&#10;Description generated with high confidence">
            <a:extLst>
              <a:ext uri="{FF2B5EF4-FFF2-40B4-BE49-F238E27FC236}">
                <a16:creationId xmlns="" xmlns:a16="http://schemas.microsoft.com/office/drawing/2014/main" id="{5217BB3B-10A5-4B24-8801-606B741A3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78315196-940E-4768-922C-30B38980643E}"/>
              </a:ext>
            </a:extLst>
          </p:cNvPr>
          <p:cNvSpPr/>
          <p:nvPr/>
        </p:nvSpPr>
        <p:spPr>
          <a:xfrm>
            <a:off x="7185992" y="5657850"/>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316250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1066F49-1AFD-4B51-B292-BC9039C58CCE}"/>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A1078630-B605-41C1-A146-07D7C74DC309}"/>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445410CB-03DF-4E0B-8ADB-1760A4E773A3}"/>
              </a:ext>
            </a:extLst>
          </p:cNvPr>
          <p:cNvSpPr>
            <a:spLocks noGrp="1"/>
          </p:cNvSpPr>
          <p:nvPr>
            <p:ph type="ftr" sz="quarter" idx="11"/>
          </p:nvPr>
        </p:nvSpPr>
        <p:spPr/>
        <p:txBody>
          <a:bodyPr/>
          <a:lstStyle/>
          <a:p>
            <a:r>
              <a:rPr lang="en-US"/>
              <a:t>©arif.sg.my@gmail.com</a:t>
            </a:r>
          </a:p>
        </p:txBody>
      </p:sp>
      <p:pic>
        <p:nvPicPr>
          <p:cNvPr id="5" name="Picture 4" descr="A close up of a sign&#10;&#10;Description generated with high confidence">
            <a:extLst>
              <a:ext uri="{FF2B5EF4-FFF2-40B4-BE49-F238E27FC236}">
                <a16:creationId xmlns="" xmlns:a16="http://schemas.microsoft.com/office/drawing/2014/main" id="{51CEA782-2FA6-400E-8618-DA15396AE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94AA65B5-DA85-4FCA-84C0-368F03AF20AE}"/>
              </a:ext>
            </a:extLst>
          </p:cNvPr>
          <p:cNvSpPr/>
          <p:nvPr/>
        </p:nvSpPr>
        <p:spPr>
          <a:xfrm>
            <a:off x="7185992" y="5657850"/>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9022817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D7DA7F-3CE1-4D23-A5FB-26CAD22EF8AC}"/>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F21E5B7B-4D3E-49AE-90F7-29DF576179C2}"/>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942C6EB4-88DE-47B0-B358-2CEA9CB8ABE1}"/>
              </a:ext>
            </a:extLst>
          </p:cNvPr>
          <p:cNvSpPr>
            <a:spLocks noGrp="1"/>
          </p:cNvSpPr>
          <p:nvPr>
            <p:ph type="ftr" sz="quarter" idx="11"/>
          </p:nvPr>
        </p:nvSpPr>
        <p:spPr/>
        <p:txBody>
          <a:bodyPr/>
          <a:lstStyle/>
          <a:p>
            <a:r>
              <a:rPr lang="en-US"/>
              <a:t>©arif.sg.my@gmail.com</a:t>
            </a:r>
          </a:p>
        </p:txBody>
      </p:sp>
      <p:pic>
        <p:nvPicPr>
          <p:cNvPr id="5" name="Picture 4" descr="A close up of a sign&#10;&#10;Description generated with high confidence">
            <a:extLst>
              <a:ext uri="{FF2B5EF4-FFF2-40B4-BE49-F238E27FC236}">
                <a16:creationId xmlns="" xmlns:a16="http://schemas.microsoft.com/office/drawing/2014/main" id="{4E531BA6-C679-4329-A040-A96627BC3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04B6382C-5356-4590-809B-762E1AB8C512}"/>
              </a:ext>
            </a:extLst>
          </p:cNvPr>
          <p:cNvSpPr/>
          <p:nvPr/>
        </p:nvSpPr>
        <p:spPr>
          <a:xfrm>
            <a:off x="7185992" y="5657850"/>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720514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A7E9C51-3D65-4D09-A428-824A22E414DD}"/>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46ED1F92-9C12-450D-A5FA-61C12F94709C}"/>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99C0B5B6-B5CB-4DFD-B91D-AFFF14109EB2}"/>
              </a:ext>
            </a:extLst>
          </p:cNvPr>
          <p:cNvSpPr>
            <a:spLocks noGrp="1"/>
          </p:cNvSpPr>
          <p:nvPr>
            <p:ph type="ftr" sz="quarter" idx="11"/>
          </p:nvPr>
        </p:nvSpPr>
        <p:spPr/>
        <p:txBody>
          <a:bodyPr/>
          <a:lstStyle/>
          <a:p>
            <a:r>
              <a:rPr lang="en-US"/>
              <a:t>©arif.sg.my@gmail.com</a:t>
            </a:r>
          </a:p>
        </p:txBody>
      </p:sp>
      <p:pic>
        <p:nvPicPr>
          <p:cNvPr id="5" name="Picture 4" descr="A close up of a sign&#10;&#10;Description generated with high confidence">
            <a:extLst>
              <a:ext uri="{FF2B5EF4-FFF2-40B4-BE49-F238E27FC236}">
                <a16:creationId xmlns="" xmlns:a16="http://schemas.microsoft.com/office/drawing/2014/main" id="{F6A1EEFE-40A2-4AF6-94F8-E52B6EA47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3B322890-F1C1-4037-8526-550EB56AB029}"/>
              </a:ext>
            </a:extLst>
          </p:cNvPr>
          <p:cNvSpPr/>
          <p:nvPr/>
        </p:nvSpPr>
        <p:spPr>
          <a:xfrm>
            <a:off x="7185992" y="5657850"/>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597638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0763D8-B749-4A63-AC78-3BBC624853A9}"/>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1775B790-458E-428D-8E7A-DCFC0DD769E4}"/>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59AAECEC-C5CC-44B1-AB78-B638C38FE755}"/>
              </a:ext>
            </a:extLst>
          </p:cNvPr>
          <p:cNvSpPr>
            <a:spLocks noGrp="1"/>
          </p:cNvSpPr>
          <p:nvPr>
            <p:ph type="ftr" sz="quarter" idx="11"/>
          </p:nvPr>
        </p:nvSpPr>
        <p:spPr/>
        <p:txBody>
          <a:bodyPr/>
          <a:lstStyle/>
          <a:p>
            <a:r>
              <a:rPr lang="en-US"/>
              <a:t>©arif.sg.my@gmail.com</a:t>
            </a:r>
          </a:p>
        </p:txBody>
      </p:sp>
      <p:pic>
        <p:nvPicPr>
          <p:cNvPr id="5" name="Picture 4">
            <a:extLst>
              <a:ext uri="{FF2B5EF4-FFF2-40B4-BE49-F238E27FC236}">
                <a16:creationId xmlns="" xmlns:a16="http://schemas.microsoft.com/office/drawing/2014/main" id="{5E5023B0-ACE2-44E9-BC54-6931BE789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38B667E7-84C7-42DC-9653-3FA25B3F7E0B}"/>
              </a:ext>
            </a:extLst>
          </p:cNvPr>
          <p:cNvSpPr/>
          <p:nvPr/>
        </p:nvSpPr>
        <p:spPr>
          <a:xfrm>
            <a:off x="7185992" y="5657850"/>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48304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57200" y="1424969"/>
            <a:ext cx="7899400" cy="646331"/>
          </a:xfrm>
          <a:prstGeom prst="rect">
            <a:avLst/>
          </a:prstGeom>
        </p:spPr>
        <p:txBody>
          <a:bodyPr wrap="square">
            <a:spAutoFit/>
          </a:bodyPr>
          <a:lstStyle/>
          <a:p>
            <a:r>
              <a:rPr lang="en-US" dirty="0"/>
              <a:t>Machine learning is a field of computer science that gives computers the ability to </a:t>
            </a:r>
            <a:r>
              <a:rPr lang="en-US" b="1" dirty="0">
                <a:solidFill>
                  <a:schemeClr val="accent2"/>
                </a:solidFill>
              </a:rPr>
              <a:t>learn without being explicitly </a:t>
            </a:r>
            <a:r>
              <a:rPr lang="en-US" b="1" dirty="0" smtClean="0">
                <a:solidFill>
                  <a:schemeClr val="accent2"/>
                </a:solidFill>
              </a:rPr>
              <a:t>programmed</a:t>
            </a:r>
            <a:endParaRPr lang="en-US" b="1" dirty="0">
              <a:solidFill>
                <a:schemeClr val="accent2"/>
              </a:solidFill>
            </a:endParaRPr>
          </a:p>
        </p:txBody>
      </p:sp>
      <p:sp>
        <p:nvSpPr>
          <p:cNvPr id="9" name="Rectangle 8"/>
          <p:cNvSpPr/>
          <p:nvPr/>
        </p:nvSpPr>
        <p:spPr>
          <a:xfrm>
            <a:off x="457200" y="5551268"/>
            <a:ext cx="8496300" cy="369332"/>
          </a:xfrm>
          <a:prstGeom prst="rect">
            <a:avLst/>
          </a:prstGeom>
        </p:spPr>
        <p:txBody>
          <a:bodyPr wrap="square">
            <a:spAutoFit/>
          </a:bodyPr>
          <a:lstStyle/>
          <a:p>
            <a:r>
              <a:rPr lang="en-US" dirty="0" smtClean="0"/>
              <a:t>Methods that </a:t>
            </a:r>
            <a:r>
              <a:rPr lang="en-US" dirty="0"/>
              <a:t>can learn from and make predictions on data</a:t>
            </a:r>
          </a:p>
        </p:txBody>
      </p:sp>
      <p:grpSp>
        <p:nvGrpSpPr>
          <p:cNvPr id="78" name="Group 77"/>
          <p:cNvGrpSpPr/>
          <p:nvPr/>
        </p:nvGrpSpPr>
        <p:grpSpPr>
          <a:xfrm>
            <a:off x="457200" y="2359582"/>
            <a:ext cx="8496300" cy="2737104"/>
            <a:chOff x="457200" y="2682748"/>
            <a:chExt cx="8496300" cy="2737104"/>
          </a:xfrm>
        </p:grpSpPr>
        <p:sp>
          <p:nvSpPr>
            <p:cNvPr id="12" name="Can 11"/>
            <p:cNvSpPr/>
            <p:nvPr/>
          </p:nvSpPr>
          <p:spPr>
            <a:xfrm>
              <a:off x="457200" y="2682748"/>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Labeled Data</a:t>
              </a:r>
              <a:endParaRPr lang="en-US" dirty="0"/>
            </a:p>
          </p:txBody>
        </p:sp>
        <p:sp>
          <p:nvSpPr>
            <p:cNvPr id="13" name="Can 12"/>
            <p:cNvSpPr/>
            <p:nvPr/>
          </p:nvSpPr>
          <p:spPr>
            <a:xfrm>
              <a:off x="457200" y="4470400"/>
              <a:ext cx="2108200" cy="949452"/>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Labeled Data</a:t>
              </a:r>
              <a:endParaRPr lang="en-US" dirty="0"/>
            </a:p>
          </p:txBody>
        </p:sp>
        <p:sp>
          <p:nvSpPr>
            <p:cNvPr id="14" name="Rounded Rectangle 13"/>
            <p:cNvSpPr/>
            <p:nvPr/>
          </p:nvSpPr>
          <p:spPr>
            <a:xfrm>
              <a:off x="3542697" y="2682748"/>
              <a:ext cx="2654300" cy="949452"/>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Machine Learning algorithm</a:t>
              </a:r>
              <a:endParaRPr lang="en-US" dirty="0"/>
            </a:p>
          </p:txBody>
        </p:sp>
        <p:sp>
          <p:nvSpPr>
            <p:cNvPr id="15" name="Cube 14"/>
            <p:cNvSpPr/>
            <p:nvPr/>
          </p:nvSpPr>
          <p:spPr>
            <a:xfrm>
              <a:off x="3809397" y="4364454"/>
              <a:ext cx="1943100" cy="909574"/>
            </a:xfrm>
            <a:prstGeom prst="cub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Learned model</a:t>
              </a:r>
              <a:endParaRPr lang="en-US" dirty="0"/>
            </a:p>
          </p:txBody>
        </p:sp>
        <p:sp>
          <p:nvSpPr>
            <p:cNvPr id="18" name="Bevel 17"/>
            <p:cNvSpPr/>
            <p:nvPr/>
          </p:nvSpPr>
          <p:spPr>
            <a:xfrm>
              <a:off x="6196997" y="4509782"/>
              <a:ext cx="1536700" cy="870688"/>
            </a:xfrm>
            <a:prstGeom prst="bevel">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Prediction</a:t>
              </a:r>
              <a:endParaRPr lang="en-US" dirty="0"/>
            </a:p>
          </p:txBody>
        </p:sp>
        <p:cxnSp>
          <p:nvCxnSpPr>
            <p:cNvPr id="20" name="Straight Arrow Connector 19"/>
            <p:cNvCxnSpPr>
              <a:stCxn id="12" idx="4"/>
              <a:endCxn id="14" idx="1"/>
            </p:cNvCxnSpPr>
            <p:nvPr/>
          </p:nvCxnSpPr>
          <p:spPr>
            <a:xfrm>
              <a:off x="2565400" y="3157474"/>
              <a:ext cx="977297"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3" idx="4"/>
              <a:endCxn id="15" idx="2"/>
            </p:cNvCxnSpPr>
            <p:nvPr/>
          </p:nvCxnSpPr>
          <p:spPr>
            <a:xfrm flipV="1">
              <a:off x="2565400" y="4932938"/>
              <a:ext cx="1243997"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15" idx="4"/>
              <a:endCxn id="18" idx="4"/>
            </p:cNvCxnSpPr>
            <p:nvPr/>
          </p:nvCxnSpPr>
          <p:spPr>
            <a:xfrm>
              <a:off x="5525104" y="4932938"/>
              <a:ext cx="671893" cy="121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4" idx="2"/>
              <a:endCxn id="15" idx="0"/>
            </p:cNvCxnSpPr>
            <p:nvPr/>
          </p:nvCxnSpPr>
          <p:spPr>
            <a:xfrm>
              <a:off x="4869847" y="3632200"/>
              <a:ext cx="24797" cy="732254"/>
            </a:xfrm>
            <a:prstGeom prst="straightConnector1">
              <a:avLst/>
            </a:prstGeom>
            <a:ln w="38100" cmpd="sng">
              <a:tailEnd type="arrow"/>
            </a:ln>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V="1">
              <a:off x="457200" y="4000500"/>
              <a:ext cx="8496300" cy="38100"/>
            </a:xfrm>
            <a:prstGeom prst="line">
              <a:avLst/>
            </a:prstGeom>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457200" y="3702446"/>
              <a:ext cx="952003" cy="338554"/>
            </a:xfrm>
            <a:prstGeom prst="rect">
              <a:avLst/>
            </a:prstGeom>
            <a:noFill/>
          </p:spPr>
          <p:txBody>
            <a:bodyPr wrap="none" rtlCol="0">
              <a:spAutoFit/>
            </a:bodyPr>
            <a:lstStyle/>
            <a:p>
              <a:r>
                <a:rPr lang="en-US" sz="1600" b="1" dirty="0" smtClean="0">
                  <a:solidFill>
                    <a:schemeClr val="accent2"/>
                  </a:solidFill>
                </a:rPr>
                <a:t>Training</a:t>
              </a:r>
              <a:endParaRPr lang="en-US" sz="1600" b="1" dirty="0">
                <a:solidFill>
                  <a:schemeClr val="accent2"/>
                </a:solidFill>
              </a:endParaRPr>
            </a:p>
          </p:txBody>
        </p:sp>
        <p:sp>
          <p:nvSpPr>
            <p:cNvPr id="46" name="TextBox 45"/>
            <p:cNvSpPr txBox="1"/>
            <p:nvPr/>
          </p:nvSpPr>
          <p:spPr>
            <a:xfrm>
              <a:off x="457200" y="4025900"/>
              <a:ext cx="1177726" cy="338554"/>
            </a:xfrm>
            <a:prstGeom prst="rect">
              <a:avLst/>
            </a:prstGeom>
            <a:noFill/>
          </p:spPr>
          <p:txBody>
            <a:bodyPr wrap="none" rtlCol="0">
              <a:spAutoFit/>
            </a:bodyPr>
            <a:lstStyle/>
            <a:p>
              <a:r>
                <a:rPr lang="en-US" sz="1600" b="1" dirty="0" smtClean="0">
                  <a:solidFill>
                    <a:schemeClr val="accent2"/>
                  </a:solidFill>
                </a:rPr>
                <a:t>Prediction</a:t>
              </a:r>
              <a:endParaRPr lang="en-US" sz="1600" b="1" dirty="0">
                <a:solidFill>
                  <a:schemeClr val="accent2"/>
                </a:solidFill>
              </a:endParaRPr>
            </a:p>
          </p:txBody>
        </p:sp>
      </p:grpSp>
      <p:sp>
        <p:nvSpPr>
          <p:cNvPr id="80"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Machine Learning Basics</a:t>
            </a:r>
          </a:p>
        </p:txBody>
      </p:sp>
    </p:spTree>
    <p:extLst>
      <p:ext uri="{BB962C8B-B14F-4D97-AF65-F5344CB8AC3E}">
        <p14:creationId xmlns:p14="http://schemas.microsoft.com/office/powerpoint/2010/main" val="3445327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4A4A85-102C-420E-A444-4DD2AF5BD90C}"/>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8DEDE7E4-A7C4-4EA1-B8D9-65C0397CD9DC}"/>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46357E4D-2DF7-4463-8EAD-7BE31B303160}"/>
              </a:ext>
            </a:extLst>
          </p:cNvPr>
          <p:cNvSpPr>
            <a:spLocks noGrp="1"/>
          </p:cNvSpPr>
          <p:nvPr>
            <p:ph type="ftr" sz="quarter" idx="11"/>
          </p:nvPr>
        </p:nvSpPr>
        <p:spPr/>
        <p:txBody>
          <a:bodyPr/>
          <a:lstStyle/>
          <a:p>
            <a:r>
              <a:rPr lang="en-US"/>
              <a:t>©arif.sg.my@gmail.com</a:t>
            </a:r>
          </a:p>
        </p:txBody>
      </p:sp>
      <p:pic>
        <p:nvPicPr>
          <p:cNvPr id="5" name="Picture 4" descr="A picture containing text&#10;&#10;Description generated with high confidence">
            <a:extLst>
              <a:ext uri="{FF2B5EF4-FFF2-40B4-BE49-F238E27FC236}">
                <a16:creationId xmlns="" xmlns:a16="http://schemas.microsoft.com/office/drawing/2014/main" id="{E971889E-FDB8-4B62-A5B3-A68D736F1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D5869ACC-9E0D-4819-B233-11E6BECFAF55}"/>
              </a:ext>
            </a:extLst>
          </p:cNvPr>
          <p:cNvSpPr/>
          <p:nvPr/>
        </p:nvSpPr>
        <p:spPr>
          <a:xfrm>
            <a:off x="7185992" y="5657850"/>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98035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9429BF-3BFB-48FA-8CCD-F8B5C86CEEA2}"/>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932AD7E5-B71E-46AE-896C-5693B1F4F5F8}"/>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B65910A7-D14B-4848-8750-065BB1862BBF}"/>
              </a:ext>
            </a:extLst>
          </p:cNvPr>
          <p:cNvSpPr>
            <a:spLocks noGrp="1"/>
          </p:cNvSpPr>
          <p:nvPr>
            <p:ph type="ftr" sz="quarter" idx="11"/>
          </p:nvPr>
        </p:nvSpPr>
        <p:spPr/>
        <p:txBody>
          <a:bodyPr/>
          <a:lstStyle/>
          <a:p>
            <a:r>
              <a:rPr lang="en-US"/>
              <a:t>©arif.sg.my@gmail.com</a:t>
            </a:r>
          </a:p>
        </p:txBody>
      </p:sp>
      <p:pic>
        <p:nvPicPr>
          <p:cNvPr id="5" name="Picture 4">
            <a:extLst>
              <a:ext uri="{FF2B5EF4-FFF2-40B4-BE49-F238E27FC236}">
                <a16:creationId xmlns="" xmlns:a16="http://schemas.microsoft.com/office/drawing/2014/main" id="{1903BAE8-03A8-4783-B307-A31609B4D0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AA547013-7EFD-4755-9705-AA433EB07263}"/>
              </a:ext>
            </a:extLst>
          </p:cNvPr>
          <p:cNvSpPr/>
          <p:nvPr/>
        </p:nvSpPr>
        <p:spPr>
          <a:xfrm>
            <a:off x="7026966" y="5657850"/>
            <a:ext cx="2117034" cy="341645"/>
          </a:xfrm>
          <a:prstGeom prst="rect">
            <a:avLst/>
          </a:prstGeom>
          <a:solidFill>
            <a:srgbClr val="84C6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7842133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DE6668-A1ED-45A5-AC53-3F51D7854568}"/>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C6F4EB79-9320-4753-A43C-E5BCEB6368E9}"/>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FB062CF8-2EBC-4C4C-95BB-74B4D7E8BF8A}"/>
              </a:ext>
            </a:extLst>
          </p:cNvPr>
          <p:cNvSpPr>
            <a:spLocks noGrp="1"/>
          </p:cNvSpPr>
          <p:nvPr>
            <p:ph type="ftr" sz="quarter" idx="11"/>
          </p:nvPr>
        </p:nvSpPr>
        <p:spPr/>
        <p:txBody>
          <a:bodyPr/>
          <a:lstStyle/>
          <a:p>
            <a:r>
              <a:rPr lang="en-US"/>
              <a:t>©arif.sg.my@gmail.com</a:t>
            </a:r>
          </a:p>
        </p:txBody>
      </p:sp>
      <p:pic>
        <p:nvPicPr>
          <p:cNvPr id="5" name="Picture 4" descr="A close up of a device&#10;&#10;Description generated with high confidence">
            <a:extLst>
              <a:ext uri="{FF2B5EF4-FFF2-40B4-BE49-F238E27FC236}">
                <a16:creationId xmlns="" xmlns:a16="http://schemas.microsoft.com/office/drawing/2014/main" id="{65F4627D-2B12-4848-8FFB-370E99782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7CB16935-388A-49B0-8411-BBD75182B723}"/>
              </a:ext>
            </a:extLst>
          </p:cNvPr>
          <p:cNvSpPr/>
          <p:nvPr/>
        </p:nvSpPr>
        <p:spPr>
          <a:xfrm>
            <a:off x="7021996" y="5588277"/>
            <a:ext cx="2122004" cy="411218"/>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613915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a:extLst>
              <a:ext uri="{FF2B5EF4-FFF2-40B4-BE49-F238E27FC236}">
                <a16:creationId xmlns="" xmlns:a16="http://schemas.microsoft.com/office/drawing/2014/main" id="{12CDCA49-FF97-4E3A-B351-3FF0BEAFBC9A}"/>
              </a:ext>
            </a:extLst>
          </p:cNvPr>
          <p:cNvPicPr>
            <a:picLocks noGrp="1" noChangeAspect="1"/>
          </p:cNvPicPr>
          <p:nvPr>
            <p:ph idx="1"/>
          </p:nvPr>
        </p:nvPicPr>
        <p:blipFill>
          <a:blip r:embed="rId2"/>
          <a:stretch>
            <a:fillRect/>
          </a:stretch>
        </p:blipFill>
        <p:spPr>
          <a:xfrm>
            <a:off x="482600" y="1394524"/>
            <a:ext cx="8178800" cy="4068953"/>
          </a:xfrm>
          <a:prstGeom prst="rect">
            <a:avLst/>
          </a:prstGeom>
        </p:spPr>
      </p:pic>
    </p:spTree>
    <p:extLst>
      <p:ext uri="{BB962C8B-B14F-4D97-AF65-F5344CB8AC3E}">
        <p14:creationId xmlns:p14="http://schemas.microsoft.com/office/powerpoint/2010/main" val="42114228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048850-D1B2-480C-BD1E-CDCD222DCB83}"/>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DE6512CE-5D2B-4556-AE96-E483B5D156EC}"/>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235D1983-D023-4358-AF6C-07DB87676A36}"/>
              </a:ext>
            </a:extLst>
          </p:cNvPr>
          <p:cNvSpPr>
            <a:spLocks noGrp="1"/>
          </p:cNvSpPr>
          <p:nvPr>
            <p:ph type="ftr" sz="quarter" idx="11"/>
          </p:nvPr>
        </p:nvSpPr>
        <p:spPr/>
        <p:txBody>
          <a:bodyPr/>
          <a:lstStyle/>
          <a:p>
            <a:r>
              <a:rPr lang="en-US"/>
              <a:t>©arif.sg.my@gmail.com</a:t>
            </a:r>
          </a:p>
        </p:txBody>
      </p:sp>
      <p:pic>
        <p:nvPicPr>
          <p:cNvPr id="5" name="Picture 4">
            <a:extLst>
              <a:ext uri="{FF2B5EF4-FFF2-40B4-BE49-F238E27FC236}">
                <a16:creationId xmlns="" xmlns:a16="http://schemas.microsoft.com/office/drawing/2014/main" id="{6C993E1F-EFBF-45BB-8547-E77E0EB34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317F9124-7419-42EE-9914-96902AB758C8}"/>
              </a:ext>
            </a:extLst>
          </p:cNvPr>
          <p:cNvSpPr/>
          <p:nvPr/>
        </p:nvSpPr>
        <p:spPr>
          <a:xfrm>
            <a:off x="7021996" y="5588277"/>
            <a:ext cx="2122004" cy="411218"/>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406403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EBB293-7253-4FD1-9154-443F79A6EC67}"/>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9CED72CC-9A9E-410F-BDB2-1A5F4D7D1605}"/>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941A55C1-C5D1-4993-80EA-99A624007BFE}"/>
              </a:ext>
            </a:extLst>
          </p:cNvPr>
          <p:cNvSpPr>
            <a:spLocks noGrp="1"/>
          </p:cNvSpPr>
          <p:nvPr>
            <p:ph type="ftr" sz="quarter" idx="11"/>
          </p:nvPr>
        </p:nvSpPr>
        <p:spPr/>
        <p:txBody>
          <a:bodyPr/>
          <a:lstStyle/>
          <a:p>
            <a:r>
              <a:rPr lang="en-US"/>
              <a:t>©arif.sg.my@gmail.com</a:t>
            </a:r>
          </a:p>
        </p:txBody>
      </p:sp>
      <p:pic>
        <p:nvPicPr>
          <p:cNvPr id="5" name="Picture 4">
            <a:extLst>
              <a:ext uri="{FF2B5EF4-FFF2-40B4-BE49-F238E27FC236}">
                <a16:creationId xmlns="" xmlns:a16="http://schemas.microsoft.com/office/drawing/2014/main" id="{A8C10CF3-49D5-4495-9D22-D4B9629D4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722E5717-D135-4884-A574-389E9A86CBDA}"/>
              </a:ext>
            </a:extLst>
          </p:cNvPr>
          <p:cNvSpPr/>
          <p:nvPr/>
        </p:nvSpPr>
        <p:spPr>
          <a:xfrm>
            <a:off x="7021996" y="5588277"/>
            <a:ext cx="2122004" cy="411218"/>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523476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a:extLst>
              <a:ext uri="{FF2B5EF4-FFF2-40B4-BE49-F238E27FC236}">
                <a16:creationId xmlns="" xmlns:a16="http://schemas.microsoft.com/office/drawing/2014/main" id="{C5DC9EB8-1E59-4668-B1D2-373718113069}"/>
              </a:ext>
            </a:extLst>
          </p:cNvPr>
          <p:cNvPicPr>
            <a:picLocks noGrp="1" noChangeAspect="1"/>
          </p:cNvPicPr>
          <p:nvPr>
            <p:ph idx="1"/>
          </p:nvPr>
        </p:nvPicPr>
        <p:blipFill>
          <a:blip r:embed="rId2"/>
          <a:stretch>
            <a:fillRect/>
          </a:stretch>
        </p:blipFill>
        <p:spPr>
          <a:xfrm>
            <a:off x="482600" y="1496759"/>
            <a:ext cx="8178800" cy="3864482"/>
          </a:xfrm>
          <a:prstGeom prst="rect">
            <a:avLst/>
          </a:prstGeom>
        </p:spPr>
      </p:pic>
    </p:spTree>
    <p:extLst>
      <p:ext uri="{BB962C8B-B14F-4D97-AF65-F5344CB8AC3E}">
        <p14:creationId xmlns:p14="http://schemas.microsoft.com/office/powerpoint/2010/main" val="16783572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DA5030-621D-40A1-A9C2-15AEF9205B75}"/>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EBFA5767-A207-44BA-BEFF-8414984F74AE}"/>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01BBDF5E-490B-44BE-A9B5-9AE9457417A3}"/>
              </a:ext>
            </a:extLst>
          </p:cNvPr>
          <p:cNvSpPr>
            <a:spLocks noGrp="1"/>
          </p:cNvSpPr>
          <p:nvPr>
            <p:ph type="ftr" sz="quarter" idx="11"/>
          </p:nvPr>
        </p:nvSpPr>
        <p:spPr/>
        <p:txBody>
          <a:bodyPr/>
          <a:lstStyle/>
          <a:p>
            <a:r>
              <a:rPr lang="en-US"/>
              <a:t>©arif.sg.my@gmail.com</a:t>
            </a:r>
          </a:p>
        </p:txBody>
      </p:sp>
      <p:pic>
        <p:nvPicPr>
          <p:cNvPr id="5" name="Picture 4" descr="A screenshot of a cell phone&#10;&#10;Description generated with very high confidence">
            <a:extLst>
              <a:ext uri="{FF2B5EF4-FFF2-40B4-BE49-F238E27FC236}">
                <a16:creationId xmlns="" xmlns:a16="http://schemas.microsoft.com/office/drawing/2014/main" id="{20EE80A4-E486-42A6-AFF1-C62BED426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E489F36B-D486-4B7B-91DC-2DA29843915C}"/>
              </a:ext>
            </a:extLst>
          </p:cNvPr>
          <p:cNvSpPr/>
          <p:nvPr/>
        </p:nvSpPr>
        <p:spPr>
          <a:xfrm>
            <a:off x="7021996" y="5588277"/>
            <a:ext cx="2122004" cy="411218"/>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4611537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rgbClr val="3C4C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a:extLst>
              <a:ext uri="{FF2B5EF4-FFF2-40B4-BE49-F238E27FC236}">
                <a16:creationId xmlns="" xmlns:a16="http://schemas.microsoft.com/office/drawing/2014/main" id="{CF40EF5F-7A94-46E8-A94F-B2330067D5CA}"/>
              </a:ext>
            </a:extLst>
          </p:cNvPr>
          <p:cNvPicPr>
            <a:picLocks noGrp="1" noChangeAspect="1"/>
          </p:cNvPicPr>
          <p:nvPr>
            <p:ph idx="1"/>
          </p:nvPr>
        </p:nvPicPr>
        <p:blipFill>
          <a:blip r:embed="rId2"/>
          <a:stretch>
            <a:fillRect/>
          </a:stretch>
        </p:blipFill>
        <p:spPr>
          <a:xfrm>
            <a:off x="482600" y="1384300"/>
            <a:ext cx="8178800" cy="4089400"/>
          </a:xfrm>
          <a:prstGeom prst="rect">
            <a:avLst/>
          </a:prstGeom>
        </p:spPr>
      </p:pic>
    </p:spTree>
    <p:extLst>
      <p:ext uri="{BB962C8B-B14F-4D97-AF65-F5344CB8AC3E}">
        <p14:creationId xmlns:p14="http://schemas.microsoft.com/office/powerpoint/2010/main" val="24891717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rgbClr val="989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descr="A circuit board&#10;&#10;Description generated with high confidence">
            <a:extLst>
              <a:ext uri="{FF2B5EF4-FFF2-40B4-BE49-F238E27FC236}">
                <a16:creationId xmlns="" xmlns:a16="http://schemas.microsoft.com/office/drawing/2014/main" id="{49D6FC1A-DED0-495A-93C3-5620E475CDAB}"/>
              </a:ext>
            </a:extLst>
          </p:cNvPr>
          <p:cNvPicPr>
            <a:picLocks noGrp="1" noChangeAspect="1"/>
          </p:cNvPicPr>
          <p:nvPr>
            <p:ph idx="1"/>
          </p:nvPr>
        </p:nvPicPr>
        <p:blipFill>
          <a:blip r:embed="rId2"/>
          <a:stretch>
            <a:fillRect/>
          </a:stretch>
        </p:blipFill>
        <p:spPr>
          <a:xfrm>
            <a:off x="482600" y="1384300"/>
            <a:ext cx="8178800" cy="4089400"/>
          </a:xfrm>
          <a:prstGeom prst="rect">
            <a:avLst/>
          </a:prstGeom>
        </p:spPr>
      </p:pic>
    </p:spTree>
    <p:extLst>
      <p:ext uri="{BB962C8B-B14F-4D97-AF65-F5344CB8AC3E}">
        <p14:creationId xmlns:p14="http://schemas.microsoft.com/office/powerpoint/2010/main" val="2665918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2971800" y="3797300"/>
            <a:ext cx="3124200" cy="1955800"/>
            <a:chOff x="2806700" y="3998831"/>
            <a:chExt cx="2539492" cy="1690769"/>
          </a:xfrm>
        </p:grpSpPr>
        <p:pic>
          <p:nvPicPr>
            <p:cNvPr id="23" name="Picture 22" descr="m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6700" y="3998831"/>
              <a:ext cx="2539492" cy="1451138"/>
            </a:xfrm>
            <a:prstGeom prst="rect">
              <a:avLst/>
            </a:prstGeom>
          </p:spPr>
        </p:pic>
        <p:sp>
          <p:nvSpPr>
            <p:cNvPr id="24" name="TextBox 23"/>
            <p:cNvSpPr txBox="1"/>
            <p:nvPr/>
          </p:nvSpPr>
          <p:spPr>
            <a:xfrm>
              <a:off x="3566292" y="5320268"/>
              <a:ext cx="1365991" cy="369332"/>
            </a:xfrm>
            <a:prstGeom prst="rect">
              <a:avLst/>
            </a:prstGeom>
            <a:noFill/>
          </p:spPr>
          <p:txBody>
            <a:bodyPr wrap="none" rtlCol="0">
              <a:spAutoFit/>
            </a:bodyPr>
            <a:lstStyle/>
            <a:p>
              <a:r>
                <a:rPr lang="en-US" dirty="0" smtClean="0"/>
                <a:t>Regression</a:t>
              </a:r>
              <a:endParaRPr lang="en-US" dirty="0"/>
            </a:p>
          </p:txBody>
        </p:sp>
      </p:grpSp>
      <p:sp>
        <p:nvSpPr>
          <p:cNvPr id="5" name="TextBox 4"/>
          <p:cNvSpPr txBox="1"/>
          <p:nvPr/>
        </p:nvSpPr>
        <p:spPr>
          <a:xfrm>
            <a:off x="793184" y="1338971"/>
            <a:ext cx="7400997" cy="2308324"/>
          </a:xfrm>
          <a:prstGeom prst="rect">
            <a:avLst/>
          </a:prstGeom>
          <a:noFill/>
        </p:spPr>
        <p:txBody>
          <a:bodyPr wrap="none" rtlCol="0">
            <a:spAutoFit/>
          </a:bodyPr>
          <a:lstStyle/>
          <a:p>
            <a:r>
              <a:rPr lang="en-US" b="1" dirty="0" smtClean="0"/>
              <a:t>Supervised</a:t>
            </a:r>
            <a:r>
              <a:rPr lang="en-US" dirty="0" smtClean="0"/>
              <a:t>: Learning with a </a:t>
            </a:r>
            <a:r>
              <a:rPr lang="en-US" b="1" dirty="0" smtClean="0">
                <a:solidFill>
                  <a:srgbClr val="E68230"/>
                </a:solidFill>
              </a:rPr>
              <a:t>labeled training</a:t>
            </a:r>
            <a:r>
              <a:rPr lang="en-US" dirty="0" smtClean="0"/>
              <a:t> set</a:t>
            </a:r>
            <a:endParaRPr lang="en-US" dirty="0"/>
          </a:p>
          <a:p>
            <a:r>
              <a:rPr lang="en-US" dirty="0" smtClean="0"/>
              <a:t>Example: email </a:t>
            </a:r>
            <a:r>
              <a:rPr lang="en-US" i="1" dirty="0" smtClean="0">
                <a:solidFill>
                  <a:schemeClr val="accent2">
                    <a:lumMod val="75000"/>
                  </a:schemeClr>
                </a:solidFill>
              </a:rPr>
              <a:t>classification</a:t>
            </a:r>
            <a:r>
              <a:rPr lang="en-US" dirty="0" smtClean="0">
                <a:solidFill>
                  <a:schemeClr val="accent2">
                    <a:lumMod val="75000"/>
                  </a:schemeClr>
                </a:solidFill>
              </a:rPr>
              <a:t> </a:t>
            </a:r>
            <a:r>
              <a:rPr lang="en-US" dirty="0" smtClean="0"/>
              <a:t>with already labeled emails</a:t>
            </a:r>
          </a:p>
          <a:p>
            <a:endParaRPr lang="en-US" dirty="0"/>
          </a:p>
          <a:p>
            <a:r>
              <a:rPr lang="en-US" b="1" dirty="0" smtClean="0"/>
              <a:t>Unsupervised</a:t>
            </a:r>
            <a:r>
              <a:rPr lang="en-US" dirty="0" smtClean="0"/>
              <a:t>: Discover </a:t>
            </a:r>
            <a:r>
              <a:rPr lang="en-US" b="1" dirty="0" smtClean="0">
                <a:solidFill>
                  <a:srgbClr val="E68230"/>
                </a:solidFill>
              </a:rPr>
              <a:t>patterns</a:t>
            </a:r>
            <a:r>
              <a:rPr lang="en-US" dirty="0" smtClean="0"/>
              <a:t> in </a:t>
            </a:r>
            <a:r>
              <a:rPr lang="en-US" b="1" dirty="0" smtClean="0">
                <a:solidFill>
                  <a:srgbClr val="E68230"/>
                </a:solidFill>
              </a:rPr>
              <a:t>unlabeled</a:t>
            </a:r>
            <a:r>
              <a:rPr lang="en-US" dirty="0" smtClean="0"/>
              <a:t> data</a:t>
            </a:r>
          </a:p>
          <a:p>
            <a:r>
              <a:rPr lang="en-US" dirty="0" smtClean="0"/>
              <a:t>Example: </a:t>
            </a:r>
            <a:r>
              <a:rPr lang="en-US" i="1" dirty="0" smtClean="0">
                <a:solidFill>
                  <a:srgbClr val="BA6016"/>
                </a:solidFill>
              </a:rPr>
              <a:t>cluster</a:t>
            </a:r>
            <a:r>
              <a:rPr lang="en-US" dirty="0" smtClean="0">
                <a:solidFill>
                  <a:srgbClr val="BA6016"/>
                </a:solidFill>
              </a:rPr>
              <a:t> </a:t>
            </a:r>
            <a:r>
              <a:rPr lang="en-US" dirty="0" smtClean="0"/>
              <a:t>similar documents based on text</a:t>
            </a:r>
          </a:p>
          <a:p>
            <a:endParaRPr lang="en-US" dirty="0"/>
          </a:p>
          <a:p>
            <a:r>
              <a:rPr lang="en-US" b="1" dirty="0" smtClean="0"/>
              <a:t>Reinforcement learning</a:t>
            </a:r>
            <a:r>
              <a:rPr lang="en-US" dirty="0" smtClean="0"/>
              <a:t>: learn to </a:t>
            </a:r>
            <a:r>
              <a:rPr lang="en-US" b="1" dirty="0" smtClean="0">
                <a:solidFill>
                  <a:schemeClr val="accent2"/>
                </a:solidFill>
              </a:rPr>
              <a:t>act</a:t>
            </a:r>
            <a:r>
              <a:rPr lang="en-US" dirty="0" smtClean="0"/>
              <a:t> based on </a:t>
            </a:r>
            <a:r>
              <a:rPr lang="en-US" b="1" dirty="0" smtClean="0">
                <a:solidFill>
                  <a:srgbClr val="E68230"/>
                </a:solidFill>
              </a:rPr>
              <a:t>feedback/reward</a:t>
            </a:r>
          </a:p>
          <a:p>
            <a:r>
              <a:rPr lang="en-US" dirty="0" smtClean="0"/>
              <a:t>Example: learn to play Go, reward: </a:t>
            </a:r>
            <a:r>
              <a:rPr lang="en-US" i="1" dirty="0" smtClean="0">
                <a:solidFill>
                  <a:srgbClr val="BA6016"/>
                </a:solidFill>
              </a:rPr>
              <a:t>win or lose </a:t>
            </a:r>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Types of Learning</a:t>
            </a:r>
            <a:endParaRPr lang="en-US" dirty="0"/>
          </a:p>
        </p:txBody>
      </p:sp>
      <p:grpSp>
        <p:nvGrpSpPr>
          <p:cNvPr id="21" name="Group 20"/>
          <p:cNvGrpSpPr/>
          <p:nvPr/>
        </p:nvGrpSpPr>
        <p:grpSpPr>
          <a:xfrm>
            <a:off x="558234" y="4140200"/>
            <a:ext cx="2007166" cy="1549400"/>
            <a:chOff x="393134" y="4140200"/>
            <a:chExt cx="2007166" cy="1549400"/>
          </a:xfrm>
        </p:grpSpPr>
        <p:pic>
          <p:nvPicPr>
            <p:cNvPr id="12" name="Picture 11"/>
            <p:cNvPicPr>
              <a:picLocks noChangeAspect="1"/>
            </p:cNvPicPr>
            <p:nvPr/>
          </p:nvPicPr>
          <p:blipFill>
            <a:blip r:embed="rId4"/>
            <a:stretch>
              <a:fillRect/>
            </a:stretch>
          </p:blipFill>
          <p:spPr>
            <a:xfrm>
              <a:off x="393134" y="4140200"/>
              <a:ext cx="800100" cy="1117600"/>
            </a:xfrm>
            <a:prstGeom prst="rect">
              <a:avLst/>
            </a:prstGeom>
          </p:spPr>
        </p:pic>
        <p:sp>
          <p:nvSpPr>
            <p:cNvPr id="13" name="Rectangle 12"/>
            <p:cNvSpPr/>
            <p:nvPr/>
          </p:nvSpPr>
          <p:spPr>
            <a:xfrm>
              <a:off x="1587500" y="4229100"/>
              <a:ext cx="812800" cy="3429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class A</a:t>
              </a:r>
              <a:endParaRPr lang="en-US" sz="1400" dirty="0"/>
            </a:p>
          </p:txBody>
        </p:sp>
        <p:sp>
          <p:nvSpPr>
            <p:cNvPr id="14" name="Rectangle 13"/>
            <p:cNvSpPr/>
            <p:nvPr/>
          </p:nvSpPr>
          <p:spPr>
            <a:xfrm>
              <a:off x="1587500" y="4775200"/>
              <a:ext cx="812800" cy="3429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t>class A</a:t>
              </a:r>
              <a:endParaRPr lang="en-US" sz="1400" dirty="0"/>
            </a:p>
          </p:txBody>
        </p:sp>
        <p:cxnSp>
          <p:nvCxnSpPr>
            <p:cNvPr id="16" name="Straight Arrow Connector 15"/>
            <p:cNvCxnSpPr/>
            <p:nvPr/>
          </p:nvCxnSpPr>
          <p:spPr>
            <a:xfrm>
              <a:off x="119323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20" name="TextBox 19"/>
            <p:cNvSpPr txBox="1"/>
            <p:nvPr/>
          </p:nvSpPr>
          <p:spPr>
            <a:xfrm>
              <a:off x="693644" y="5320268"/>
              <a:ext cx="1643712" cy="369332"/>
            </a:xfrm>
            <a:prstGeom prst="rect">
              <a:avLst/>
            </a:prstGeom>
            <a:noFill/>
          </p:spPr>
          <p:txBody>
            <a:bodyPr wrap="none" rtlCol="0">
              <a:spAutoFit/>
            </a:bodyPr>
            <a:lstStyle/>
            <a:p>
              <a:r>
                <a:rPr lang="en-US" dirty="0" smtClean="0"/>
                <a:t>Classification</a:t>
              </a:r>
              <a:endParaRPr lang="en-US" dirty="0"/>
            </a:p>
          </p:txBody>
        </p:sp>
      </p:grpSp>
      <p:sp>
        <p:nvSpPr>
          <p:cNvPr id="25" name="TextBox 24"/>
          <p:cNvSpPr txBox="1"/>
          <p:nvPr/>
        </p:nvSpPr>
        <p:spPr>
          <a:xfrm>
            <a:off x="577236" y="5798234"/>
            <a:ext cx="2371149" cy="923330"/>
          </a:xfrm>
          <a:prstGeom prst="rect">
            <a:avLst/>
          </a:prstGeom>
          <a:noFill/>
        </p:spPr>
        <p:txBody>
          <a:bodyPr wrap="none" rtlCol="0">
            <a:spAutoFit/>
          </a:bodyPr>
          <a:lstStyle/>
          <a:p>
            <a:r>
              <a:rPr lang="en-US" dirty="0" smtClean="0"/>
              <a:t>Anomaly Detection</a:t>
            </a:r>
          </a:p>
          <a:p>
            <a:r>
              <a:rPr lang="en-US" dirty="0" smtClean="0"/>
              <a:t>Sequence labeling</a:t>
            </a:r>
          </a:p>
          <a:p>
            <a:r>
              <a:rPr lang="mr-IN" dirty="0" smtClean="0"/>
              <a:t>…</a:t>
            </a:r>
            <a:endParaRPr lang="en-US" dirty="0"/>
          </a:p>
        </p:txBody>
      </p:sp>
      <p:grpSp>
        <p:nvGrpSpPr>
          <p:cNvPr id="31" name="Group 30"/>
          <p:cNvGrpSpPr/>
          <p:nvPr/>
        </p:nvGrpSpPr>
        <p:grpSpPr>
          <a:xfrm>
            <a:off x="6278317" y="4070350"/>
            <a:ext cx="2670726" cy="1619250"/>
            <a:chOff x="5635074" y="4070350"/>
            <a:chExt cx="2670726" cy="1619250"/>
          </a:xfrm>
        </p:grpSpPr>
        <p:pic>
          <p:nvPicPr>
            <p:cNvPr id="26" name="Picture 25" descr="220px-Cluster-2.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174" y="4070350"/>
              <a:ext cx="1870626" cy="1249918"/>
            </a:xfrm>
            <a:prstGeom prst="rect">
              <a:avLst/>
            </a:prstGeom>
          </p:spPr>
        </p:pic>
        <p:pic>
          <p:nvPicPr>
            <p:cNvPr id="28" name="Picture 27"/>
            <p:cNvPicPr>
              <a:picLocks noChangeAspect="1"/>
            </p:cNvPicPr>
            <p:nvPr/>
          </p:nvPicPr>
          <p:blipFill>
            <a:blip r:embed="rId4"/>
            <a:stretch>
              <a:fillRect/>
            </a:stretch>
          </p:blipFill>
          <p:spPr>
            <a:xfrm>
              <a:off x="5635074" y="4140200"/>
              <a:ext cx="800100" cy="1117600"/>
            </a:xfrm>
            <a:prstGeom prst="rect">
              <a:avLst/>
            </a:prstGeom>
          </p:spPr>
        </p:pic>
        <p:cxnSp>
          <p:nvCxnSpPr>
            <p:cNvPr id="29" name="Straight Arrow Connector 28"/>
            <p:cNvCxnSpPr/>
            <p:nvPr/>
          </p:nvCxnSpPr>
          <p:spPr>
            <a:xfrm>
              <a:off x="6435174" y="4660900"/>
              <a:ext cx="322266" cy="0"/>
            </a:xfrm>
            <a:prstGeom prst="straightConnector1">
              <a:avLst/>
            </a:prstGeom>
            <a:ln w="38100" cmpd="sng">
              <a:solidFill>
                <a:srgbClr val="4F81BD"/>
              </a:solidFill>
              <a:tailEnd type="arrow"/>
            </a:ln>
          </p:spPr>
          <p:style>
            <a:lnRef idx="2">
              <a:schemeClr val="accent5"/>
            </a:lnRef>
            <a:fillRef idx="0">
              <a:schemeClr val="accent5"/>
            </a:fillRef>
            <a:effectRef idx="1">
              <a:schemeClr val="accent5"/>
            </a:effectRef>
            <a:fontRef idx="minor">
              <a:schemeClr val="tx1"/>
            </a:fontRef>
          </p:style>
        </p:cxnSp>
        <p:sp>
          <p:nvSpPr>
            <p:cNvPr id="30" name="TextBox 29"/>
            <p:cNvSpPr txBox="1"/>
            <p:nvPr/>
          </p:nvSpPr>
          <p:spPr>
            <a:xfrm>
              <a:off x="6113217" y="5320268"/>
              <a:ext cx="1288446" cy="369332"/>
            </a:xfrm>
            <a:prstGeom prst="rect">
              <a:avLst/>
            </a:prstGeom>
            <a:noFill/>
          </p:spPr>
          <p:txBody>
            <a:bodyPr wrap="none" rtlCol="0">
              <a:spAutoFit/>
            </a:bodyPr>
            <a:lstStyle/>
            <a:p>
              <a:r>
                <a:rPr lang="en-US" dirty="0" smtClean="0"/>
                <a:t>Clustering</a:t>
              </a:r>
              <a:endParaRPr lang="en-US" dirty="0"/>
            </a:p>
          </p:txBody>
        </p:sp>
      </p:grpSp>
      <p:sp>
        <p:nvSpPr>
          <p:cNvPr id="2" name="Ορθογώνιο 1"/>
          <p:cNvSpPr/>
          <p:nvPr/>
        </p:nvSpPr>
        <p:spPr>
          <a:xfrm>
            <a:off x="4377043" y="6339354"/>
            <a:ext cx="4572000" cy="230832"/>
          </a:xfrm>
          <a:prstGeom prst="rect">
            <a:avLst/>
          </a:prstGeom>
        </p:spPr>
        <p:txBody>
          <a:bodyPr>
            <a:spAutoFit/>
          </a:bodyPr>
          <a:lstStyle/>
          <a:p>
            <a:pPr algn="r"/>
            <a:r>
              <a:rPr lang="en-US" sz="900" i="1" dirty="0"/>
              <a:t>http://</a:t>
            </a:r>
            <a:r>
              <a:rPr lang="en-US" sz="900" i="1" dirty="0" err="1"/>
              <a:t>mbjoseph.github.io</a:t>
            </a:r>
            <a:r>
              <a:rPr lang="en-US" sz="900" i="1" dirty="0"/>
              <a:t>/2013/11/27/</a:t>
            </a:r>
            <a:r>
              <a:rPr lang="en-US" sz="900" i="1" dirty="0" err="1"/>
              <a:t>measure.html</a:t>
            </a:r>
            <a:endParaRPr lang="en-US" sz="900" i="1" dirty="0"/>
          </a:p>
        </p:txBody>
      </p:sp>
    </p:spTree>
    <p:extLst>
      <p:ext uri="{BB962C8B-B14F-4D97-AF65-F5344CB8AC3E}">
        <p14:creationId xmlns:p14="http://schemas.microsoft.com/office/powerpoint/2010/main" val="4163644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a:extLst>
              <a:ext uri="{FF2B5EF4-FFF2-40B4-BE49-F238E27FC236}">
                <a16:creationId xmlns="" xmlns:a16="http://schemas.microsoft.com/office/drawing/2014/main" id="{F658B5FA-E919-48AA-9E2F-B6491100DA6D}"/>
              </a:ext>
            </a:extLst>
          </p:cNvPr>
          <p:cNvPicPr>
            <a:picLocks noGrp="1" noChangeAspect="1"/>
          </p:cNvPicPr>
          <p:nvPr>
            <p:ph idx="1"/>
          </p:nvPr>
        </p:nvPicPr>
        <p:blipFill>
          <a:blip r:embed="rId2"/>
          <a:stretch>
            <a:fillRect/>
          </a:stretch>
        </p:blipFill>
        <p:spPr>
          <a:xfrm>
            <a:off x="592667" y="1339850"/>
            <a:ext cx="7958666" cy="4178300"/>
          </a:xfrm>
          <a:prstGeom prst="rect">
            <a:avLst/>
          </a:prstGeom>
        </p:spPr>
      </p:pic>
    </p:spTree>
    <p:extLst>
      <p:ext uri="{BB962C8B-B14F-4D97-AF65-F5344CB8AC3E}">
        <p14:creationId xmlns:p14="http://schemas.microsoft.com/office/powerpoint/2010/main" val="445933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53BB5D57-6178-4F62-B472-0312F6D95A8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a:extLst>
              <a:ext uri="{FF2B5EF4-FFF2-40B4-BE49-F238E27FC236}">
                <a16:creationId xmlns="" xmlns:a16="http://schemas.microsoft.com/office/drawing/2014/main" id="{1CEFD58C-F87C-4E35-95BA-9C07F20DFC9D}"/>
              </a:ext>
            </a:extLst>
          </p:cNvPr>
          <p:cNvPicPr>
            <a:picLocks noGrp="1" noChangeAspect="1"/>
          </p:cNvPicPr>
          <p:nvPr>
            <p:ph idx="1"/>
          </p:nvPr>
        </p:nvPicPr>
        <p:blipFill rotWithShape="1">
          <a:blip r:embed="rId2"/>
          <a:srcRect r="1" b="2693"/>
          <a:stretch/>
        </p:blipFill>
        <p:spPr>
          <a:xfrm>
            <a:off x="482600" y="1339850"/>
            <a:ext cx="8178800" cy="4178300"/>
          </a:xfrm>
          <a:prstGeom prst="rect">
            <a:avLst/>
          </a:prstGeom>
        </p:spPr>
      </p:pic>
      <p:sp>
        <p:nvSpPr>
          <p:cNvPr id="12" name="Rectangle 11">
            <a:extLst>
              <a:ext uri="{FF2B5EF4-FFF2-40B4-BE49-F238E27FC236}">
                <a16:creationId xmlns="" xmlns:a16="http://schemas.microsoft.com/office/drawing/2014/main" id="{4C61BD32-7542-4D52-BA5A-3ADE869BF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1402131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C62252-27C7-414D-91D5-5C8623D4E8E9}"/>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01CE4247-BD13-4279-9CDE-2113C738B37B}"/>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7F416266-E89D-48D8-8049-08D109D862ED}"/>
              </a:ext>
            </a:extLst>
          </p:cNvPr>
          <p:cNvSpPr>
            <a:spLocks noGrp="1"/>
          </p:cNvSpPr>
          <p:nvPr>
            <p:ph type="ftr" sz="quarter" idx="11"/>
          </p:nvPr>
        </p:nvSpPr>
        <p:spPr/>
        <p:txBody>
          <a:bodyPr/>
          <a:lstStyle/>
          <a:p>
            <a:r>
              <a:rPr lang="en-US"/>
              <a:t>©arif.sg.my@gmail.com</a:t>
            </a:r>
          </a:p>
        </p:txBody>
      </p:sp>
      <p:pic>
        <p:nvPicPr>
          <p:cNvPr id="5" name="Picture 4" descr="A screenshot of a cell phone&#10;&#10;Description generated with very high confidence">
            <a:extLst>
              <a:ext uri="{FF2B5EF4-FFF2-40B4-BE49-F238E27FC236}">
                <a16:creationId xmlns="" xmlns:a16="http://schemas.microsoft.com/office/drawing/2014/main" id="{4BDD65B2-732D-406F-ADDB-999F8841A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F89C758F-B1D7-4FD7-8953-85FC5BE1F64E}"/>
              </a:ext>
            </a:extLst>
          </p:cNvPr>
          <p:cNvSpPr/>
          <p:nvPr/>
        </p:nvSpPr>
        <p:spPr>
          <a:xfrm>
            <a:off x="7021996" y="5588277"/>
            <a:ext cx="2122004" cy="411218"/>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033327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rgbClr val="8E7E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descr="A close up of a clock&#10;&#10;Description generated with high confidence">
            <a:extLst>
              <a:ext uri="{FF2B5EF4-FFF2-40B4-BE49-F238E27FC236}">
                <a16:creationId xmlns="" xmlns:a16="http://schemas.microsoft.com/office/drawing/2014/main" id="{A060C4A2-80F9-4359-B710-0CD531A7D9F8}"/>
              </a:ext>
            </a:extLst>
          </p:cNvPr>
          <p:cNvPicPr>
            <a:picLocks noGrp="1" noChangeAspect="1"/>
          </p:cNvPicPr>
          <p:nvPr>
            <p:ph idx="1"/>
          </p:nvPr>
        </p:nvPicPr>
        <p:blipFill>
          <a:blip r:embed="rId2"/>
          <a:stretch>
            <a:fillRect/>
          </a:stretch>
        </p:blipFill>
        <p:spPr>
          <a:xfrm>
            <a:off x="482600" y="1414971"/>
            <a:ext cx="8178800" cy="4028059"/>
          </a:xfrm>
          <a:prstGeom prst="rect">
            <a:avLst/>
          </a:prstGeom>
        </p:spPr>
      </p:pic>
    </p:spTree>
    <p:extLst>
      <p:ext uri="{BB962C8B-B14F-4D97-AF65-F5344CB8AC3E}">
        <p14:creationId xmlns:p14="http://schemas.microsoft.com/office/powerpoint/2010/main" val="24794325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a:extLst>
              <a:ext uri="{FF2B5EF4-FFF2-40B4-BE49-F238E27FC236}">
                <a16:creationId xmlns="" xmlns:a16="http://schemas.microsoft.com/office/drawing/2014/main" id="{E86C346F-C115-4297-9777-9A2B63F0823D}"/>
              </a:ext>
            </a:extLst>
          </p:cNvPr>
          <p:cNvPicPr>
            <a:picLocks noGrp="1" noChangeAspect="1"/>
          </p:cNvPicPr>
          <p:nvPr>
            <p:ph idx="1"/>
          </p:nvPr>
        </p:nvPicPr>
        <p:blipFill>
          <a:blip r:embed="rId2"/>
          <a:stretch>
            <a:fillRect/>
          </a:stretch>
        </p:blipFill>
        <p:spPr>
          <a:xfrm>
            <a:off x="482600" y="1445642"/>
            <a:ext cx="8178800" cy="3966717"/>
          </a:xfrm>
          <a:prstGeom prst="rect">
            <a:avLst/>
          </a:prstGeom>
        </p:spPr>
      </p:pic>
    </p:spTree>
    <p:extLst>
      <p:ext uri="{BB962C8B-B14F-4D97-AF65-F5344CB8AC3E}">
        <p14:creationId xmlns:p14="http://schemas.microsoft.com/office/powerpoint/2010/main" val="6987627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a:extLst>
              <a:ext uri="{FF2B5EF4-FFF2-40B4-BE49-F238E27FC236}">
                <a16:creationId xmlns="" xmlns:a16="http://schemas.microsoft.com/office/drawing/2014/main" id="{F838F622-2774-4D7B-BC77-406EA70E79A0}"/>
              </a:ext>
            </a:extLst>
          </p:cNvPr>
          <p:cNvPicPr>
            <a:picLocks noGrp="1" noChangeAspect="1"/>
          </p:cNvPicPr>
          <p:nvPr>
            <p:ph idx="1"/>
          </p:nvPr>
        </p:nvPicPr>
        <p:blipFill>
          <a:blip r:embed="rId2"/>
          <a:stretch>
            <a:fillRect/>
          </a:stretch>
        </p:blipFill>
        <p:spPr>
          <a:xfrm>
            <a:off x="482600" y="1517206"/>
            <a:ext cx="8178800" cy="3823589"/>
          </a:xfrm>
          <a:prstGeom prst="rect">
            <a:avLst/>
          </a:prstGeom>
        </p:spPr>
      </p:pic>
    </p:spTree>
    <p:extLst>
      <p:ext uri="{BB962C8B-B14F-4D97-AF65-F5344CB8AC3E}">
        <p14:creationId xmlns:p14="http://schemas.microsoft.com/office/powerpoint/2010/main" val="39435282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descr="A screenshot of a cell phone&#10;&#10;Description generated with very high confidence">
            <a:extLst>
              <a:ext uri="{FF2B5EF4-FFF2-40B4-BE49-F238E27FC236}">
                <a16:creationId xmlns="" xmlns:a16="http://schemas.microsoft.com/office/drawing/2014/main" id="{81A46C42-8242-461E-8596-CB22E128D962}"/>
              </a:ext>
            </a:extLst>
          </p:cNvPr>
          <p:cNvPicPr>
            <a:picLocks noGrp="1" noChangeAspect="1"/>
          </p:cNvPicPr>
          <p:nvPr>
            <p:ph idx="1"/>
          </p:nvPr>
        </p:nvPicPr>
        <p:blipFill>
          <a:blip r:embed="rId2"/>
          <a:stretch>
            <a:fillRect/>
          </a:stretch>
        </p:blipFill>
        <p:spPr>
          <a:xfrm>
            <a:off x="482600" y="1425194"/>
            <a:ext cx="8178800" cy="4007612"/>
          </a:xfrm>
          <a:prstGeom prst="rect">
            <a:avLst/>
          </a:prstGeom>
        </p:spPr>
      </p:pic>
    </p:spTree>
    <p:extLst>
      <p:ext uri="{BB962C8B-B14F-4D97-AF65-F5344CB8AC3E}">
        <p14:creationId xmlns:p14="http://schemas.microsoft.com/office/powerpoint/2010/main" val="953983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a:extLst>
              <a:ext uri="{FF2B5EF4-FFF2-40B4-BE49-F238E27FC236}">
                <a16:creationId xmlns="" xmlns:a16="http://schemas.microsoft.com/office/drawing/2014/main" id="{A64CEDFA-74CC-403C-B703-1C250FE585D7}"/>
              </a:ext>
            </a:extLst>
          </p:cNvPr>
          <p:cNvPicPr>
            <a:picLocks noGrp="1" noChangeAspect="1"/>
          </p:cNvPicPr>
          <p:nvPr>
            <p:ph idx="1"/>
          </p:nvPr>
        </p:nvPicPr>
        <p:blipFill>
          <a:blip r:embed="rId2"/>
          <a:stretch>
            <a:fillRect/>
          </a:stretch>
        </p:blipFill>
        <p:spPr>
          <a:xfrm>
            <a:off x="482600" y="1394524"/>
            <a:ext cx="8178800" cy="4068953"/>
          </a:xfrm>
          <a:prstGeom prst="rect">
            <a:avLst/>
          </a:prstGeom>
        </p:spPr>
      </p:pic>
    </p:spTree>
    <p:extLst>
      <p:ext uri="{BB962C8B-B14F-4D97-AF65-F5344CB8AC3E}">
        <p14:creationId xmlns:p14="http://schemas.microsoft.com/office/powerpoint/2010/main" val="33839741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a:extLst>
              <a:ext uri="{FF2B5EF4-FFF2-40B4-BE49-F238E27FC236}">
                <a16:creationId xmlns="" xmlns:a16="http://schemas.microsoft.com/office/drawing/2014/main" id="{7B54C032-A460-4A49-A34E-7EB4437ABFBA}"/>
              </a:ext>
            </a:extLst>
          </p:cNvPr>
          <p:cNvPicPr>
            <a:picLocks noGrp="1" noChangeAspect="1"/>
          </p:cNvPicPr>
          <p:nvPr>
            <p:ph idx="1"/>
          </p:nvPr>
        </p:nvPicPr>
        <p:blipFill>
          <a:blip r:embed="rId2"/>
          <a:stretch>
            <a:fillRect/>
          </a:stretch>
        </p:blipFill>
        <p:spPr>
          <a:xfrm>
            <a:off x="482600" y="1394524"/>
            <a:ext cx="8178800" cy="4068953"/>
          </a:xfrm>
          <a:prstGeom prst="rect">
            <a:avLst/>
          </a:prstGeom>
        </p:spPr>
      </p:pic>
    </p:spTree>
    <p:extLst>
      <p:ext uri="{BB962C8B-B14F-4D97-AF65-F5344CB8AC3E}">
        <p14:creationId xmlns:p14="http://schemas.microsoft.com/office/powerpoint/2010/main" val="8226582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85725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57759" y="121729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Content Placeholder 3">
            <a:extLst>
              <a:ext uri="{FF2B5EF4-FFF2-40B4-BE49-F238E27FC236}">
                <a16:creationId xmlns="" xmlns:a16="http://schemas.microsoft.com/office/drawing/2014/main" id="{98E6996B-15F0-426B-AAF4-7EFDCFDABD5F}"/>
              </a:ext>
            </a:extLst>
          </p:cNvPr>
          <p:cNvPicPr>
            <a:picLocks noGrp="1" noChangeAspect="1"/>
          </p:cNvPicPr>
          <p:nvPr>
            <p:ph idx="1"/>
          </p:nvPr>
        </p:nvPicPr>
        <p:blipFill>
          <a:blip r:embed="rId2"/>
          <a:stretch>
            <a:fillRect/>
          </a:stretch>
        </p:blipFill>
        <p:spPr>
          <a:xfrm>
            <a:off x="482600" y="1374077"/>
            <a:ext cx="8178800" cy="4109846"/>
          </a:xfrm>
          <a:prstGeom prst="rect">
            <a:avLst/>
          </a:prstGeom>
        </p:spPr>
      </p:pic>
    </p:spTree>
    <p:extLst>
      <p:ext uri="{BB962C8B-B14F-4D97-AF65-F5344CB8AC3E}">
        <p14:creationId xmlns:p14="http://schemas.microsoft.com/office/powerpoint/2010/main" val="1936594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1280" y="2336437"/>
            <a:ext cx="3966912" cy="3644900"/>
          </a:xfrm>
          <a:prstGeom prst="rect">
            <a:avLst/>
          </a:prstGeom>
        </p:spPr>
      </p:pic>
      <p:sp>
        <p:nvSpPr>
          <p:cNvPr id="5" name="Rectangle 4"/>
          <p:cNvSpPr/>
          <p:nvPr/>
        </p:nvSpPr>
        <p:spPr>
          <a:xfrm>
            <a:off x="551280" y="1266372"/>
            <a:ext cx="8275335" cy="923330"/>
          </a:xfrm>
          <a:prstGeom prst="rect">
            <a:avLst/>
          </a:prstGeom>
        </p:spPr>
        <p:txBody>
          <a:bodyPr wrap="square">
            <a:spAutoFit/>
          </a:bodyPr>
          <a:lstStyle/>
          <a:p>
            <a:r>
              <a:rPr lang="en-US" dirty="0" smtClean="0"/>
              <a:t>Most </a:t>
            </a:r>
            <a:r>
              <a:rPr lang="en-US" dirty="0"/>
              <a:t>machine learning methods work well because of </a:t>
            </a:r>
            <a:r>
              <a:rPr lang="en-US" b="1" dirty="0">
                <a:solidFill>
                  <a:srgbClr val="E68230"/>
                </a:solidFill>
              </a:rPr>
              <a:t>human-designed representations</a:t>
            </a:r>
            <a:r>
              <a:rPr lang="en-US" dirty="0">
                <a:solidFill>
                  <a:srgbClr val="E68230"/>
                </a:solidFill>
              </a:rPr>
              <a:t> </a:t>
            </a:r>
            <a:r>
              <a:rPr lang="en-US" dirty="0"/>
              <a:t>and </a:t>
            </a:r>
            <a:r>
              <a:rPr lang="en-US" b="1" dirty="0">
                <a:solidFill>
                  <a:srgbClr val="E68230"/>
                </a:solidFill>
              </a:rPr>
              <a:t>input features</a:t>
            </a:r>
          </a:p>
          <a:p>
            <a:r>
              <a:rPr lang="en-US" dirty="0" smtClean="0"/>
              <a:t>ML becomes </a:t>
            </a:r>
            <a:r>
              <a:rPr lang="en-US" dirty="0"/>
              <a:t>just </a:t>
            </a:r>
            <a:r>
              <a:rPr lang="en-US" b="1" dirty="0">
                <a:solidFill>
                  <a:srgbClr val="E68230"/>
                </a:solidFill>
              </a:rPr>
              <a:t>optimizing weights </a:t>
            </a:r>
            <a:r>
              <a:rPr lang="en-US" dirty="0"/>
              <a:t>to best make a final prediction</a:t>
            </a:r>
          </a:p>
        </p:txBody>
      </p:sp>
      <p:pic>
        <p:nvPicPr>
          <p:cNvPr id="6" name="Picture 5"/>
          <p:cNvPicPr>
            <a:picLocks noChangeAspect="1"/>
          </p:cNvPicPr>
          <p:nvPr/>
        </p:nvPicPr>
        <p:blipFill>
          <a:blip r:embed="rId3"/>
          <a:stretch>
            <a:fillRect/>
          </a:stretch>
        </p:blipFill>
        <p:spPr>
          <a:xfrm>
            <a:off x="5541796" y="2755537"/>
            <a:ext cx="2847723" cy="2222863"/>
          </a:xfrm>
          <a:prstGeom prst="rect">
            <a:avLst/>
          </a:prstGeom>
        </p:spPr>
      </p:pic>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ML vs. Deep Learning </a:t>
            </a:r>
            <a:endParaRPr lang="en-US" dirty="0"/>
          </a:p>
        </p:txBody>
      </p:sp>
    </p:spTree>
    <p:extLst>
      <p:ext uri="{BB962C8B-B14F-4D97-AF65-F5344CB8AC3E}">
        <p14:creationId xmlns:p14="http://schemas.microsoft.com/office/powerpoint/2010/main" val="3488711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641C6EB-E6BF-4716-A9C4-31CB13E77061}"/>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6268FCFF-4E21-487C-B34E-ED6740E20C0B}"/>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F6D63889-C505-4D28-99A6-CC37BB676D21}"/>
              </a:ext>
            </a:extLst>
          </p:cNvPr>
          <p:cNvSpPr>
            <a:spLocks noGrp="1"/>
          </p:cNvSpPr>
          <p:nvPr>
            <p:ph type="ftr" sz="quarter" idx="11"/>
          </p:nvPr>
        </p:nvSpPr>
        <p:spPr/>
        <p:txBody>
          <a:bodyPr/>
          <a:lstStyle/>
          <a:p>
            <a:r>
              <a:rPr lang="en-US"/>
              <a:t>©arif.sg.my@gmail.com</a:t>
            </a:r>
          </a:p>
        </p:txBody>
      </p:sp>
      <p:pic>
        <p:nvPicPr>
          <p:cNvPr id="5" name="Picture 4">
            <a:extLst>
              <a:ext uri="{FF2B5EF4-FFF2-40B4-BE49-F238E27FC236}">
                <a16:creationId xmlns="" xmlns:a16="http://schemas.microsoft.com/office/drawing/2014/main" id="{CF83AEAD-86A5-4F03-8061-43F1D8D5F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7504DC4E-1B33-491B-9874-82B4AEE6EFCB}"/>
              </a:ext>
            </a:extLst>
          </p:cNvPr>
          <p:cNvSpPr/>
          <p:nvPr/>
        </p:nvSpPr>
        <p:spPr>
          <a:xfrm>
            <a:off x="7021996" y="5588277"/>
            <a:ext cx="2122004" cy="411218"/>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255720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FD2F6C-B5EA-48F7-8755-B1218ABD28ED}"/>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B4BCA163-C815-43CF-861E-F43D1EDFC429}"/>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72DEFF94-8C5E-4449-8B21-D23567D7E0F1}"/>
              </a:ext>
            </a:extLst>
          </p:cNvPr>
          <p:cNvSpPr>
            <a:spLocks noGrp="1"/>
          </p:cNvSpPr>
          <p:nvPr>
            <p:ph type="ftr" sz="quarter" idx="11"/>
          </p:nvPr>
        </p:nvSpPr>
        <p:spPr/>
        <p:txBody>
          <a:bodyPr/>
          <a:lstStyle/>
          <a:p>
            <a:r>
              <a:rPr lang="en-US"/>
              <a:t>©arif.sg.my@gmail.com</a:t>
            </a:r>
          </a:p>
        </p:txBody>
      </p:sp>
      <p:pic>
        <p:nvPicPr>
          <p:cNvPr id="5" name="Picture 4">
            <a:extLst>
              <a:ext uri="{FF2B5EF4-FFF2-40B4-BE49-F238E27FC236}">
                <a16:creationId xmlns="" xmlns:a16="http://schemas.microsoft.com/office/drawing/2014/main" id="{79B5D95B-43BB-4B5A-9BF7-2900E4D92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5F2A2404-7DC0-4244-9974-6CD4D32D1EE9}"/>
              </a:ext>
            </a:extLst>
          </p:cNvPr>
          <p:cNvSpPr/>
          <p:nvPr/>
        </p:nvSpPr>
        <p:spPr>
          <a:xfrm>
            <a:off x="7021996" y="5588277"/>
            <a:ext cx="2122004" cy="411218"/>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111958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Training</a:t>
            </a:r>
            <a:endParaRPr lang="en-US" dirty="0"/>
          </a:p>
        </p:txBody>
      </p:sp>
      <p:sp>
        <p:nvSpPr>
          <p:cNvPr id="3" name="Ορθογώνιο 2"/>
          <p:cNvSpPr/>
          <p:nvPr/>
        </p:nvSpPr>
        <p:spPr>
          <a:xfrm>
            <a:off x="355600"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Sample labeled data</a:t>
            </a:r>
          </a:p>
          <a:p>
            <a:pPr algn="ctr"/>
            <a:r>
              <a:rPr lang="en-US" dirty="0" smtClean="0"/>
              <a:t>(</a:t>
            </a:r>
            <a:r>
              <a:rPr lang="en-US" sz="2000" b="1" dirty="0" smtClean="0">
                <a:solidFill>
                  <a:schemeClr val="bg1"/>
                </a:solidFill>
              </a:rPr>
              <a:t>batch</a:t>
            </a:r>
            <a:r>
              <a:rPr lang="en-US" dirty="0" smtClean="0"/>
              <a:t>)</a:t>
            </a:r>
            <a:endParaRPr lang="el-GR" dirty="0"/>
          </a:p>
        </p:txBody>
      </p:sp>
      <p:sp>
        <p:nvSpPr>
          <p:cNvPr id="7" name="Ορθογώνιο 6"/>
          <p:cNvSpPr/>
          <p:nvPr/>
        </p:nvSpPr>
        <p:spPr>
          <a:xfrm>
            <a:off x="2523847"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solidFill>
                  <a:schemeClr val="bg1"/>
                </a:solidFill>
              </a:rPr>
              <a:t>Forward</a:t>
            </a:r>
            <a:r>
              <a:rPr lang="en-US" sz="2000" dirty="0" smtClean="0">
                <a:solidFill>
                  <a:schemeClr val="bg1"/>
                </a:solidFill>
              </a:rPr>
              <a:t> </a:t>
            </a:r>
            <a:r>
              <a:rPr lang="en-US" dirty="0" smtClean="0"/>
              <a:t>it through the network, get predictions</a:t>
            </a:r>
            <a:endParaRPr lang="el-GR" dirty="0"/>
          </a:p>
        </p:txBody>
      </p:sp>
      <p:sp>
        <p:nvSpPr>
          <p:cNvPr id="8" name="Ορθογώνιο 7"/>
          <p:cNvSpPr/>
          <p:nvPr/>
        </p:nvSpPr>
        <p:spPr>
          <a:xfrm>
            <a:off x="4692094"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solidFill>
                  <a:schemeClr val="bg1"/>
                </a:solidFill>
              </a:rPr>
              <a:t>Back-propagate</a:t>
            </a:r>
            <a:r>
              <a:rPr lang="en-US" dirty="0" smtClean="0"/>
              <a:t> the errors</a:t>
            </a:r>
            <a:endParaRPr lang="el-GR" dirty="0"/>
          </a:p>
        </p:txBody>
      </p:sp>
      <p:sp>
        <p:nvSpPr>
          <p:cNvPr id="9" name="Ορθογώνιο 8"/>
          <p:cNvSpPr/>
          <p:nvPr/>
        </p:nvSpPr>
        <p:spPr>
          <a:xfrm>
            <a:off x="6860341" y="1145948"/>
            <a:ext cx="1708704" cy="141264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b="1" dirty="0" smtClean="0"/>
              <a:t>Update</a:t>
            </a:r>
            <a:r>
              <a:rPr lang="en-US" sz="2000" dirty="0" smtClean="0"/>
              <a:t> </a:t>
            </a:r>
            <a:r>
              <a:rPr lang="en-US" dirty="0" smtClean="0"/>
              <a:t>the network weights</a:t>
            </a:r>
            <a:endParaRPr lang="el-GR" dirty="0"/>
          </a:p>
        </p:txBody>
      </p:sp>
      <p:cxnSp>
        <p:nvCxnSpPr>
          <p:cNvPr id="11" name="Ευθύγραμμο βέλος σύνδεσης 10"/>
          <p:cNvCxnSpPr>
            <a:stCxn id="3" idx="3"/>
            <a:endCxn id="7" idx="1"/>
          </p:cNvCxnSpPr>
          <p:nvPr/>
        </p:nvCxnSpPr>
        <p:spPr>
          <a:xfrm>
            <a:off x="2064304"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Ευθύγραμμο βέλος σύνδεσης 11"/>
          <p:cNvCxnSpPr/>
          <p:nvPr/>
        </p:nvCxnSpPr>
        <p:spPr>
          <a:xfrm>
            <a:off x="4232551" y="1852272"/>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Ευθύγραμμο βέλος σύνδεσης 12"/>
          <p:cNvCxnSpPr/>
          <p:nvPr/>
        </p:nvCxnSpPr>
        <p:spPr>
          <a:xfrm>
            <a:off x="6400798" y="1863044"/>
            <a:ext cx="45954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Εικόνα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194" y="2885622"/>
            <a:ext cx="2804526" cy="2171246"/>
          </a:xfrm>
          <a:prstGeom prst="rect">
            <a:avLst/>
          </a:prstGeom>
        </p:spPr>
      </p:pic>
      <p:cxnSp>
        <p:nvCxnSpPr>
          <p:cNvPr id="15" name="Γωνιώδης σύνδεση 14"/>
          <p:cNvCxnSpPr>
            <a:stCxn id="9" idx="2"/>
            <a:endCxn id="3" idx="2"/>
          </p:cNvCxnSpPr>
          <p:nvPr/>
        </p:nvCxnSpPr>
        <p:spPr>
          <a:xfrm rot="5400000">
            <a:off x="4462323" y="-693774"/>
            <a:ext cx="12700" cy="650474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Εικόνα 19"/>
          <p:cNvPicPr>
            <a:picLocks noChangeAspect="1"/>
          </p:cNvPicPr>
          <p:nvPr/>
        </p:nvPicPr>
        <p:blipFill>
          <a:blip r:embed="rId4"/>
          <a:stretch>
            <a:fillRect/>
          </a:stretch>
        </p:blipFill>
        <p:spPr>
          <a:xfrm>
            <a:off x="355600" y="4352294"/>
            <a:ext cx="2559600" cy="2032048"/>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355600" y="3373490"/>
                <a:ext cx="5880100" cy="923330"/>
              </a:xfrm>
              <a:prstGeom prst="rect">
                <a:avLst/>
              </a:prstGeom>
              <a:noFill/>
            </p:spPr>
            <p:txBody>
              <a:bodyPr wrap="square" rtlCol="0">
                <a:spAutoFit/>
              </a:bodyPr>
              <a:lstStyle/>
              <a:p>
                <a:r>
                  <a:rPr lang="en-US" dirty="0" smtClean="0"/>
                  <a:t>Optimize (min. or max.) </a:t>
                </a:r>
                <a:r>
                  <a:rPr lang="en-US" b="1" dirty="0" smtClean="0">
                    <a:solidFill>
                      <a:schemeClr val="accent2"/>
                    </a:solidFill>
                  </a:rPr>
                  <a:t>objective/cost function </a:t>
                </a:r>
                <a14:m>
                  <m:oMath xmlns:m="http://schemas.openxmlformats.org/officeDocument/2006/math">
                    <m:r>
                      <a:rPr lang="en-US" b="1" i="1" smtClean="0">
                        <a:solidFill>
                          <a:schemeClr val="accent2"/>
                        </a:solidFill>
                        <a:latin typeface="Cambria Math" charset="0"/>
                      </a:rPr>
                      <m:t>𝑱</m:t>
                    </m:r>
                    <m:r>
                      <a:rPr lang="en-US" b="1" i="1" smtClean="0">
                        <a:solidFill>
                          <a:schemeClr val="accent2"/>
                        </a:solidFill>
                        <a:latin typeface="Cambria Math" charset="0"/>
                      </a:rPr>
                      <m:t>(</m:t>
                    </m:r>
                    <m:r>
                      <a:rPr lang="el-GR" b="1" i="1" smtClean="0">
                        <a:solidFill>
                          <a:schemeClr val="accent2"/>
                        </a:solidFill>
                        <a:latin typeface="Cambria Math" charset="0"/>
                      </a:rPr>
                      <m:t>𝜽</m:t>
                    </m:r>
                    <m:r>
                      <a:rPr lang="el-GR" b="1" i="1" smtClean="0">
                        <a:solidFill>
                          <a:schemeClr val="accent2"/>
                        </a:solidFill>
                        <a:latin typeface="Cambria Math" charset="0"/>
                      </a:rPr>
                      <m:t>)</m:t>
                    </m:r>
                  </m:oMath>
                </a14:m>
                <a:endParaRPr lang="en-US" b="1" dirty="0" smtClean="0">
                  <a:solidFill>
                    <a:schemeClr val="accent2"/>
                  </a:solidFill>
                </a:endParaRPr>
              </a:p>
              <a:p>
                <a:r>
                  <a:rPr lang="en-US" dirty="0"/>
                  <a:t>Generate </a:t>
                </a:r>
                <a:r>
                  <a:rPr lang="en-US" b="1" dirty="0" smtClean="0">
                    <a:solidFill>
                      <a:schemeClr val="accent2"/>
                    </a:solidFill>
                  </a:rPr>
                  <a:t>error </a:t>
                </a:r>
                <a:r>
                  <a:rPr lang="en-US" b="1" dirty="0">
                    <a:solidFill>
                      <a:schemeClr val="accent2"/>
                    </a:solidFill>
                  </a:rPr>
                  <a:t>signal </a:t>
                </a:r>
                <a:r>
                  <a:rPr lang="en-US" dirty="0"/>
                  <a:t>that </a:t>
                </a:r>
                <a:r>
                  <a:rPr lang="en-US" dirty="0" smtClean="0"/>
                  <a:t>measures difference </a:t>
                </a:r>
                <a:r>
                  <a:rPr lang="en-US" dirty="0"/>
                  <a:t>between predictions and target </a:t>
                </a:r>
                <a:r>
                  <a:rPr lang="en-US" dirty="0" smtClean="0"/>
                  <a:t>values</a:t>
                </a:r>
              </a:p>
            </p:txBody>
          </p:sp>
        </mc:Choice>
        <mc:Fallback xmlns="">
          <p:sp>
            <p:nvSpPr>
              <p:cNvPr id="21" name="TextBox 20"/>
              <p:cNvSpPr txBox="1">
                <a:spLocks noRot="1" noChangeAspect="1" noMove="1" noResize="1" noEditPoints="1" noAdjustHandles="1" noChangeArrowheads="1" noChangeShapeType="1" noTextEdit="1"/>
              </p:cNvSpPr>
              <p:nvPr/>
            </p:nvSpPr>
            <p:spPr>
              <a:xfrm>
                <a:off x="355600" y="3373490"/>
                <a:ext cx="5880100" cy="923330"/>
              </a:xfrm>
              <a:prstGeom prst="rect">
                <a:avLst/>
              </a:prstGeom>
              <a:blipFill rotWithShape="0">
                <a:blip r:embed="rId5"/>
                <a:stretch>
                  <a:fillRect l="-829" t="-3289" r="-104" b="-9211"/>
                </a:stretch>
              </a:blipFill>
            </p:spPr>
            <p:txBody>
              <a:bodyPr/>
              <a:lstStyle/>
              <a:p>
                <a:r>
                  <a:rPr lang="el-GR">
                    <a:noFill/>
                  </a:rPr>
                  <a:t> </a:t>
                </a:r>
              </a:p>
            </p:txBody>
          </p:sp>
        </mc:Fallback>
      </mc:AlternateContent>
      <p:sp>
        <p:nvSpPr>
          <p:cNvPr id="23" name="TextBox 22"/>
          <p:cNvSpPr txBox="1"/>
          <p:nvPr/>
        </p:nvSpPr>
        <p:spPr>
          <a:xfrm>
            <a:off x="3187239" y="5018055"/>
            <a:ext cx="5701481" cy="1477328"/>
          </a:xfrm>
          <a:prstGeom prst="rect">
            <a:avLst/>
          </a:prstGeom>
          <a:noFill/>
        </p:spPr>
        <p:txBody>
          <a:bodyPr wrap="square" rtlCol="0">
            <a:spAutoFit/>
          </a:bodyPr>
          <a:lstStyle/>
          <a:p>
            <a:r>
              <a:rPr lang="en-US" dirty="0" smtClean="0"/>
              <a:t>Use error </a:t>
            </a:r>
            <a:r>
              <a:rPr lang="en-US" dirty="0"/>
              <a:t>signal to change the </a:t>
            </a:r>
            <a:r>
              <a:rPr lang="en-US" b="1" dirty="0">
                <a:solidFill>
                  <a:schemeClr val="accent2"/>
                </a:solidFill>
              </a:rPr>
              <a:t>weights</a:t>
            </a:r>
            <a:r>
              <a:rPr lang="en-US" dirty="0"/>
              <a:t> </a:t>
            </a:r>
            <a:r>
              <a:rPr lang="en-US" dirty="0" smtClean="0"/>
              <a:t>and get </a:t>
            </a:r>
            <a:r>
              <a:rPr lang="en-US" dirty="0"/>
              <a:t>more accurate predictions </a:t>
            </a:r>
          </a:p>
          <a:p>
            <a:r>
              <a:rPr lang="en-US" dirty="0"/>
              <a:t>Subtracting a fraction of the </a:t>
            </a:r>
            <a:r>
              <a:rPr lang="en-US" b="1" dirty="0">
                <a:solidFill>
                  <a:schemeClr val="accent2"/>
                </a:solidFill>
              </a:rPr>
              <a:t>gradient</a:t>
            </a:r>
            <a:r>
              <a:rPr lang="en-US" dirty="0"/>
              <a:t> moves you towards the </a:t>
            </a:r>
            <a:r>
              <a:rPr lang="en-US" b="1" dirty="0">
                <a:solidFill>
                  <a:schemeClr val="accent2"/>
                </a:solidFill>
              </a:rPr>
              <a:t>(local) minimum of the cost function</a:t>
            </a:r>
            <a:endParaRPr lang="el-GR" b="1" dirty="0">
              <a:solidFill>
                <a:schemeClr val="accent2"/>
              </a:solidFill>
            </a:endParaRPr>
          </a:p>
          <a:p>
            <a:endParaRPr lang="el-GR" dirty="0"/>
          </a:p>
        </p:txBody>
      </p:sp>
      <p:sp>
        <p:nvSpPr>
          <p:cNvPr id="5" name="Ορθογώνιο 4"/>
          <p:cNvSpPr/>
          <p:nvPr/>
        </p:nvSpPr>
        <p:spPr>
          <a:xfrm>
            <a:off x="1787857" y="6384342"/>
            <a:ext cx="7016694" cy="230832"/>
          </a:xfrm>
          <a:prstGeom prst="rect">
            <a:avLst/>
          </a:prstGeom>
        </p:spPr>
        <p:txBody>
          <a:bodyPr wrap="square">
            <a:spAutoFit/>
          </a:bodyPr>
          <a:lstStyle/>
          <a:p>
            <a:pPr algn="r"/>
            <a:r>
              <a:rPr lang="el-GR" sz="900" i="1" dirty="0" err="1"/>
              <a:t>https</a:t>
            </a:r>
            <a:r>
              <a:rPr lang="el-GR" sz="900" i="1" dirty="0"/>
              <a:t>://</a:t>
            </a:r>
            <a:r>
              <a:rPr lang="el-GR" sz="900" i="1" dirty="0" err="1"/>
              <a:t>medium.com</a:t>
            </a:r>
            <a:r>
              <a:rPr lang="el-GR" sz="900" i="1" dirty="0"/>
              <a:t>/@</a:t>
            </a:r>
            <a:r>
              <a:rPr lang="el-GR" sz="900" i="1" dirty="0" err="1"/>
              <a:t>ramrajchandradevan</a:t>
            </a:r>
            <a:r>
              <a:rPr lang="el-GR" sz="900" i="1" dirty="0"/>
              <a:t>/the-evolution-of-gradient-descend-optimization-algorithm-4106a6702d39</a:t>
            </a:r>
          </a:p>
        </p:txBody>
      </p:sp>
    </p:spTree>
    <p:extLst>
      <p:ext uri="{BB962C8B-B14F-4D97-AF65-F5344CB8AC3E}">
        <p14:creationId xmlns:p14="http://schemas.microsoft.com/office/powerpoint/2010/main" val="3751986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013487" y="3945196"/>
            <a:ext cx="1611339" cy="369332"/>
          </a:xfrm>
          <a:prstGeom prst="rect">
            <a:avLst/>
          </a:prstGeom>
          <a:noFill/>
        </p:spPr>
        <p:txBody>
          <a:bodyPr wrap="none" rtlCol="0">
            <a:spAutoFit/>
          </a:bodyPr>
          <a:lstStyle/>
          <a:p>
            <a:r>
              <a:rPr lang="en-US" dirty="0" smtClean="0"/>
              <a:t>learning rate</a:t>
            </a:r>
            <a:endParaRPr lang="en-US" dirty="0"/>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15" name="TextBox 14"/>
              <p:cNvSpPr txBox="1"/>
              <p:nvPr/>
            </p:nvSpPr>
            <p:spPr>
              <a:xfrm>
                <a:off x="413674" y="1389618"/>
                <a:ext cx="3272050" cy="369332"/>
              </a:xfrm>
              <a:prstGeom prst="rect">
                <a:avLst/>
              </a:prstGeom>
              <a:noFill/>
            </p:spPr>
            <p:txBody>
              <a:bodyPr wrap="none" rtlCol="0">
                <a:spAutoFit/>
              </a:bodyPr>
              <a:lstStyle/>
              <a:p>
                <a:r>
                  <a:rPr lang="en-US" b="1" dirty="0">
                    <a:solidFill>
                      <a:schemeClr val="accent2"/>
                    </a:solidFill>
                  </a:rPr>
                  <a:t>objective/cost function </a:t>
                </a:r>
                <a14:m>
                  <m:oMath xmlns:m="http://schemas.openxmlformats.org/officeDocument/2006/math">
                    <m:r>
                      <a:rPr lang="en-US" b="1" i="1">
                        <a:solidFill>
                          <a:schemeClr val="accent2"/>
                        </a:solidFill>
                        <a:latin typeface="Cambria Math" charset="0"/>
                      </a:rPr>
                      <m:t>𝑱</m:t>
                    </m:r>
                    <m:r>
                      <a:rPr lang="en-US" b="1" i="1">
                        <a:solidFill>
                          <a:schemeClr val="accent2"/>
                        </a:solidFill>
                        <a:latin typeface="Cambria Math" charset="0"/>
                      </a:rPr>
                      <m:t>(</m:t>
                    </m:r>
                    <m:r>
                      <a:rPr lang="el-GR" b="1" i="1">
                        <a:solidFill>
                          <a:schemeClr val="accent2"/>
                        </a:solidFill>
                        <a:latin typeface="Cambria Math" charset="0"/>
                      </a:rPr>
                      <m:t>𝜽</m:t>
                    </m:r>
                    <m:r>
                      <a:rPr lang="el-GR" b="1" i="1">
                        <a:solidFill>
                          <a:schemeClr val="accent2"/>
                        </a:solidFill>
                        <a:latin typeface="Cambria Math" charset="0"/>
                      </a:rPr>
                      <m:t>)</m:t>
                    </m:r>
                  </m:oMath>
                </a14:m>
                <a:endParaRPr lang="en-US" b="1" dirty="0">
                  <a:solidFill>
                    <a:schemeClr val="accent2"/>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13674" y="1389618"/>
                <a:ext cx="3272050" cy="369332"/>
              </a:xfrm>
              <a:prstGeom prst="rect">
                <a:avLst/>
              </a:prstGeom>
              <a:blipFill rotWithShape="0">
                <a:blip r:embed="rId3"/>
                <a:stretch>
                  <a:fillRect l="-1676" t="-9836" b="-2459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501914" y="2076043"/>
                <a:ext cx="2998128" cy="7305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b="0" i="1" smtClean="0">
                              <a:latin typeface="Cambria Math" charset="0"/>
                            </a:rPr>
                            <m:t>𝜃</m:t>
                          </m:r>
                        </m:e>
                        <m:sub>
                          <m:r>
                            <a:rPr lang="en-US" b="0" i="1" smtClean="0">
                              <a:latin typeface="Cambria Math" charset="0"/>
                            </a:rPr>
                            <m:t>𝑗</m:t>
                          </m:r>
                        </m:sub>
                        <m:sup>
                          <m:r>
                            <a:rPr lang="en-US" b="0" i="1" smtClean="0">
                              <a:latin typeface="Cambria Math" charset="0"/>
                            </a:rPr>
                            <m:t>𝑛𝑒𝑤</m:t>
                          </m:r>
                        </m:sup>
                      </m:sSubSup>
                      <m:r>
                        <a:rPr lang="en-US" b="0" i="1" smtClean="0">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b="0" i="1" smtClean="0">
                              <a:latin typeface="Cambria Math" charset="0"/>
                            </a:rPr>
                            <m:t>𝑜𝑙𝑑</m:t>
                          </m:r>
                        </m:sup>
                      </m:sSubSup>
                      <m:r>
                        <a:rPr lang="en-US" b="0" i="1" smtClean="0">
                          <a:latin typeface="Cambria Math" charset="0"/>
                        </a:rPr>
                        <m:t> −</m:t>
                      </m:r>
                      <m:r>
                        <a:rPr lang="en-US" b="0" i="1" smtClean="0">
                          <a:latin typeface="Cambria Math" charset="0"/>
                        </a:rPr>
                        <m:t>𝛼</m:t>
                      </m:r>
                      <m:f>
                        <m:fPr>
                          <m:ctrlPr>
                            <a:rPr lang="mr-IN" b="0" i="1" smtClean="0">
                              <a:latin typeface="Cambria Math" panose="02040503050406030204" pitchFamily="18" charset="0"/>
                            </a:rPr>
                          </m:ctrlPr>
                        </m:fPr>
                        <m:num>
                          <m:r>
                            <a:rPr lang="mr-IN" b="0" i="1" smtClean="0">
                              <a:latin typeface="Cambria Math" charset="0"/>
                            </a:rPr>
                            <m:t>ⅆ</m:t>
                          </m:r>
                        </m:num>
                        <m:den>
                          <m:r>
                            <a:rPr lang="mr-IN" b="0" i="1" smtClean="0">
                              <a:latin typeface="Cambria Math" charset="0"/>
                            </a:rPr>
                            <m:t>ⅆ</m:t>
                          </m:r>
                          <m:sSubSup>
                            <m:sSubSupPr>
                              <m:ctrlPr>
                                <a:rPr lang="en-US" i="1">
                                  <a:latin typeface="Cambria Math" panose="02040503050406030204" pitchFamily="18" charset="0"/>
                                </a:rPr>
                              </m:ctrlPr>
                            </m:sSubSupPr>
                            <m:e>
                              <m:r>
                                <a:rPr lang="el-GR" i="1">
                                  <a:latin typeface="Cambria Math" charset="0"/>
                                </a:rPr>
                                <m:t>𝜃</m:t>
                              </m:r>
                            </m:e>
                            <m:sub>
                              <m:r>
                                <a:rPr lang="en-US" i="1">
                                  <a:latin typeface="Cambria Math" charset="0"/>
                                </a:rPr>
                                <m:t>𝑗</m:t>
                              </m:r>
                            </m:sub>
                            <m:sup>
                              <m:r>
                                <a:rPr lang="en-US" i="1">
                                  <a:latin typeface="Cambria Math" charset="0"/>
                                </a:rPr>
                                <m:t>𝑜𝑙𝑑</m:t>
                              </m:r>
                            </m:sup>
                          </m:sSubSup>
                        </m:den>
                      </m:f>
                      <m:r>
                        <a:rPr lang="en-US" b="0" i="1" smtClean="0">
                          <a:latin typeface="Cambria Math" charset="0"/>
                        </a:rPr>
                        <m:t>𝐽</m:t>
                      </m:r>
                      <m:r>
                        <a:rPr lang="en-US" b="0" i="1" smtClean="0">
                          <a:latin typeface="Cambria Math" charset="0"/>
                        </a:rPr>
                        <m:t>(</m:t>
                      </m:r>
                      <m:r>
                        <a:rPr lang="el-GR" b="0" i="1" smtClean="0">
                          <a:latin typeface="Cambria Math" charset="0"/>
                        </a:rPr>
                        <m:t>𝜃</m:t>
                      </m:r>
                      <m:r>
                        <a:rPr lang="el-GR" b="0" i="1" smtClean="0">
                          <a:latin typeface="Cambria Math" charset="0"/>
                        </a:rPr>
                        <m:t>)</m:t>
                      </m:r>
                    </m:oMath>
                  </m:oMathPara>
                </a14:m>
                <a:endParaRPr lang="el-GR" dirty="0"/>
              </a:p>
            </p:txBody>
          </p:sp>
        </mc:Choice>
        <mc:Fallback xmlns="">
          <p:sp>
            <p:nvSpPr>
              <p:cNvPr id="2" name="TextBox 1"/>
              <p:cNvSpPr txBox="1">
                <a:spLocks noRot="1" noChangeAspect="1" noMove="1" noResize="1" noEditPoints="1" noAdjustHandles="1" noChangeArrowheads="1" noChangeShapeType="1" noTextEdit="1"/>
              </p:cNvSpPr>
              <p:nvPr/>
            </p:nvSpPr>
            <p:spPr>
              <a:xfrm>
                <a:off x="501914" y="2076043"/>
                <a:ext cx="2998128" cy="730521"/>
              </a:xfrm>
              <a:prstGeom prst="rect">
                <a:avLst/>
              </a:prstGeom>
              <a:blipFill rotWithShape="0">
                <a:blip r:embed="rId4"/>
                <a:stretch>
                  <a:fillRect/>
                </a:stretch>
              </a:blipFill>
            </p:spPr>
            <p:txBody>
              <a:bodyPr/>
              <a:lstStyle/>
              <a:p>
                <a:r>
                  <a:rPr lang="el-GR">
                    <a:noFill/>
                  </a:rPr>
                  <a:t> </a:t>
                </a:r>
              </a:p>
            </p:txBody>
          </p:sp>
        </mc:Fallback>
      </mc:AlternateContent>
      <p:sp>
        <p:nvSpPr>
          <p:cNvPr id="3" name="TextBox 2"/>
          <p:cNvSpPr txBox="1"/>
          <p:nvPr/>
        </p:nvSpPr>
        <p:spPr>
          <a:xfrm>
            <a:off x="3539455" y="2230000"/>
            <a:ext cx="3199915" cy="369332"/>
          </a:xfrm>
          <a:prstGeom prst="rect">
            <a:avLst/>
          </a:prstGeom>
          <a:noFill/>
        </p:spPr>
        <p:txBody>
          <a:bodyPr wrap="none" rtlCol="0">
            <a:spAutoFit/>
          </a:bodyPr>
          <a:lstStyle/>
          <a:p>
            <a:r>
              <a:rPr lang="en-US" dirty="0" smtClean="0"/>
              <a:t>Update each element of </a:t>
            </a:r>
            <a:r>
              <a:rPr lang="el-GR" dirty="0" smtClean="0"/>
              <a:t>θ</a:t>
            </a:r>
            <a:endParaRPr lang="el-GR" dirty="0"/>
          </a:p>
        </p:txBody>
      </p:sp>
      <mc:AlternateContent xmlns:mc="http://schemas.openxmlformats.org/markup-compatibility/2006" xmlns:a14="http://schemas.microsoft.com/office/drawing/2010/main">
        <mc:Choice Requires="a14">
          <p:sp>
            <p:nvSpPr>
              <p:cNvPr id="4" name="Ορθογώνιο 3"/>
              <p:cNvSpPr/>
              <p:nvPr/>
            </p:nvSpPr>
            <p:spPr>
              <a:xfrm>
                <a:off x="501914" y="3126951"/>
                <a:ext cx="2600584" cy="4047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l-GR" i="1">
                              <a:latin typeface="Cambria Math" charset="0"/>
                            </a:rPr>
                            <m:t>𝜃</m:t>
                          </m:r>
                        </m:e>
                        <m:sub/>
                        <m:sup>
                          <m:r>
                            <a:rPr lang="en-US" i="1">
                              <a:latin typeface="Cambria Math" charset="0"/>
                            </a:rPr>
                            <m:t>𝑛𝑒𝑤</m:t>
                          </m:r>
                        </m:sup>
                      </m:sSubSup>
                      <m:r>
                        <a:rPr lang="en-US" i="1">
                          <a:latin typeface="Cambria Math" charset="0"/>
                        </a:rPr>
                        <m:t>=</m:t>
                      </m:r>
                      <m:sSubSup>
                        <m:sSubSupPr>
                          <m:ctrlPr>
                            <a:rPr lang="en-US" i="1">
                              <a:latin typeface="Cambria Math" panose="02040503050406030204" pitchFamily="18" charset="0"/>
                            </a:rPr>
                          </m:ctrlPr>
                        </m:sSubSupPr>
                        <m:e>
                          <m:r>
                            <a:rPr lang="el-GR" i="1">
                              <a:latin typeface="Cambria Math" charset="0"/>
                            </a:rPr>
                            <m:t>𝜃</m:t>
                          </m:r>
                        </m:e>
                        <m:sub/>
                        <m:sup>
                          <m:r>
                            <a:rPr lang="en-US" i="1" smtClean="0">
                              <a:latin typeface="Cambria Math" charset="0"/>
                            </a:rPr>
                            <m:t>𝑜</m:t>
                          </m:r>
                          <m:r>
                            <a:rPr lang="en-US" i="1">
                              <a:latin typeface="Cambria Math" charset="0"/>
                            </a:rPr>
                            <m:t>𝑙𝑑</m:t>
                          </m:r>
                        </m:sup>
                      </m:sSubSup>
                      <m:r>
                        <a:rPr lang="en-US" i="1">
                          <a:latin typeface="Cambria Math" charset="0"/>
                        </a:rPr>
                        <m:t> −</m:t>
                      </m:r>
                      <m:r>
                        <a:rPr lang="en-US" i="1">
                          <a:latin typeface="Cambria Math" charset="0"/>
                        </a:rPr>
                        <m:t>𝛼</m:t>
                      </m:r>
                      <m:sSub>
                        <m:sSubPr>
                          <m:ctrlPr>
                            <a:rPr lang="en-US" i="1" smtClean="0">
                              <a:latin typeface="Cambria Math" panose="02040503050406030204" pitchFamily="18" charset="0"/>
                            </a:rPr>
                          </m:ctrlPr>
                        </m:sSubPr>
                        <m:e>
                          <m:r>
                            <a:rPr lang="en-US" i="1">
                              <a:latin typeface="Cambria Math" charset="0"/>
                              <a:ea typeface="Cambria Math" charset="0"/>
                              <a:cs typeface="Cambria Math" charset="0"/>
                            </a:rPr>
                            <m:t>𝛻</m:t>
                          </m:r>
                        </m:e>
                        <m:sub>
                          <m:r>
                            <a:rPr lang="el-GR" b="0" i="1" smtClean="0">
                              <a:latin typeface="Cambria Math" charset="0"/>
                            </a:rPr>
                            <m:t>𝜃</m:t>
                          </m:r>
                        </m:sub>
                      </m:sSub>
                      <m:r>
                        <a:rPr lang="en-US" i="1">
                          <a:latin typeface="Cambria Math" charset="0"/>
                        </a:rPr>
                        <m:t>𝐽</m:t>
                      </m:r>
                      <m:r>
                        <a:rPr lang="en-US" i="1">
                          <a:latin typeface="Cambria Math" charset="0"/>
                        </a:rPr>
                        <m:t>(</m:t>
                      </m:r>
                      <m:r>
                        <a:rPr lang="el-GR" i="1">
                          <a:latin typeface="Cambria Math" charset="0"/>
                        </a:rPr>
                        <m:t>𝜃</m:t>
                      </m:r>
                      <m:r>
                        <a:rPr lang="el-GR" i="1">
                          <a:latin typeface="Cambria Math" charset="0"/>
                        </a:rPr>
                        <m:t>)</m:t>
                      </m:r>
                    </m:oMath>
                  </m:oMathPara>
                </a14:m>
                <a:endParaRPr lang="el-GR" dirty="0"/>
              </a:p>
            </p:txBody>
          </p:sp>
        </mc:Choice>
        <mc:Fallback xmlns="">
          <p:sp>
            <p:nvSpPr>
              <p:cNvPr id="4" name="Ορθογώνιο 3"/>
              <p:cNvSpPr>
                <a:spLocks noRot="1" noChangeAspect="1" noMove="1" noResize="1" noEditPoints="1" noAdjustHandles="1" noChangeArrowheads="1" noChangeShapeType="1" noTextEdit="1"/>
              </p:cNvSpPr>
              <p:nvPr/>
            </p:nvSpPr>
            <p:spPr>
              <a:xfrm>
                <a:off x="501914" y="3126951"/>
                <a:ext cx="2600584" cy="404791"/>
              </a:xfrm>
              <a:prstGeom prst="rect">
                <a:avLst/>
              </a:prstGeom>
              <a:blipFill rotWithShape="0">
                <a:blip r:embed="rId5"/>
                <a:stretch>
                  <a:fillRect t="-81818" b="-110606"/>
                </a:stretch>
              </a:blipFill>
            </p:spPr>
            <p:txBody>
              <a:bodyPr/>
              <a:lstStyle/>
              <a:p>
                <a:r>
                  <a:rPr lang="el-GR">
                    <a:noFill/>
                  </a:rPr>
                  <a:t> </a:t>
                </a:r>
              </a:p>
            </p:txBody>
          </p:sp>
        </mc:Fallback>
      </mc:AlternateContent>
      <p:sp>
        <p:nvSpPr>
          <p:cNvPr id="8" name="TextBox 7"/>
          <p:cNvSpPr txBox="1"/>
          <p:nvPr/>
        </p:nvSpPr>
        <p:spPr>
          <a:xfrm>
            <a:off x="3539455" y="3100824"/>
            <a:ext cx="3895618" cy="369332"/>
          </a:xfrm>
          <a:prstGeom prst="rect">
            <a:avLst/>
          </a:prstGeom>
          <a:noFill/>
        </p:spPr>
        <p:txBody>
          <a:bodyPr wrap="none" rtlCol="0">
            <a:spAutoFit/>
          </a:bodyPr>
          <a:lstStyle/>
          <a:p>
            <a:r>
              <a:rPr lang="en-US" dirty="0" smtClean="0"/>
              <a:t>Matrix notation for </a:t>
            </a:r>
            <a:r>
              <a:rPr lang="en-US" smtClean="0"/>
              <a:t>all parameters</a:t>
            </a:r>
            <a:endParaRPr lang="el-GR" dirty="0"/>
          </a:p>
        </p:txBody>
      </p:sp>
      <p:cxnSp>
        <p:nvCxnSpPr>
          <p:cNvPr id="12" name="Ευθύγραμμο βέλος σύνδεσης 11"/>
          <p:cNvCxnSpPr>
            <a:stCxn id="9" idx="0"/>
          </p:cNvCxnSpPr>
          <p:nvPr/>
        </p:nvCxnSpPr>
        <p:spPr>
          <a:xfrm flipV="1">
            <a:off x="1819157" y="3470156"/>
            <a:ext cx="350837" cy="475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Εικόνα 16"/>
          <p:cNvPicPr>
            <a:picLocks noChangeAspect="1"/>
          </p:cNvPicPr>
          <p:nvPr/>
        </p:nvPicPr>
        <p:blipFill>
          <a:blip r:embed="rId6"/>
          <a:stretch>
            <a:fillRect/>
          </a:stretch>
        </p:blipFill>
        <p:spPr>
          <a:xfrm>
            <a:off x="3430496" y="3621688"/>
            <a:ext cx="4560703" cy="2535496"/>
          </a:xfrm>
          <a:prstGeom prst="rect">
            <a:avLst/>
          </a:prstGeom>
        </p:spPr>
      </p:pic>
      <p:sp>
        <p:nvSpPr>
          <p:cNvPr id="18" name="TextBox 17"/>
          <p:cNvSpPr txBox="1"/>
          <p:nvPr/>
        </p:nvSpPr>
        <p:spPr>
          <a:xfrm>
            <a:off x="501914" y="6201306"/>
            <a:ext cx="5493812" cy="369332"/>
          </a:xfrm>
          <a:prstGeom prst="rect">
            <a:avLst/>
          </a:prstGeom>
          <a:noFill/>
        </p:spPr>
        <p:txBody>
          <a:bodyPr wrap="none" rtlCol="0">
            <a:spAutoFit/>
          </a:bodyPr>
          <a:lstStyle/>
          <a:p>
            <a:r>
              <a:rPr lang="en-US" dirty="0" smtClean="0"/>
              <a:t>Recursively apply </a:t>
            </a:r>
            <a:r>
              <a:rPr lang="en-US" b="1" dirty="0" smtClean="0">
                <a:solidFill>
                  <a:schemeClr val="accent2"/>
                </a:solidFill>
              </a:rPr>
              <a:t>chain rule </a:t>
            </a:r>
            <a:r>
              <a:rPr lang="en-US" dirty="0" smtClean="0"/>
              <a:t>though each node</a:t>
            </a:r>
            <a:endParaRPr lang="el-GR" dirty="0"/>
          </a:p>
        </p:txBody>
      </p:sp>
      <p:sp>
        <p:nvSpPr>
          <p:cNvPr id="19" name="Ορθογώνιο 18"/>
          <p:cNvSpPr/>
          <p:nvPr/>
        </p:nvSpPr>
        <p:spPr>
          <a:xfrm>
            <a:off x="5139412" y="1327784"/>
            <a:ext cx="3663637" cy="369332"/>
          </a:xfrm>
          <a:prstGeom prst="rect">
            <a:avLst/>
          </a:prstGeom>
        </p:spPr>
        <p:txBody>
          <a:bodyPr wrap="square">
            <a:spAutoFit/>
          </a:bodyPr>
          <a:lstStyle/>
          <a:p>
            <a:r>
              <a:rPr lang="en-US" dirty="0" smtClean="0">
                <a:hlinkClick r:id="rId7"/>
              </a:rPr>
              <a:t>Review of backpropagation</a:t>
            </a:r>
            <a:endParaRPr lang="en-US" dirty="0"/>
          </a:p>
        </p:txBody>
      </p:sp>
    </p:spTree>
    <p:extLst>
      <p:ext uri="{BB962C8B-B14F-4D97-AF65-F5344CB8AC3E}">
        <p14:creationId xmlns:p14="http://schemas.microsoft.com/office/powerpoint/2010/main" val="2519029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One forward pass</a:t>
            </a:r>
            <a:endParaRPr lang="en-US" dirty="0"/>
          </a:p>
        </p:txBody>
      </p:sp>
      <p:graphicFrame>
        <p:nvGraphicFramePr>
          <p:cNvPr id="3" name="Πίνακας 2"/>
          <p:cNvGraphicFramePr>
            <a:graphicFrameLocks noGrp="1"/>
          </p:cNvGraphicFramePr>
          <p:nvPr>
            <p:extLst>
              <p:ext uri="{D42A27DB-BD31-4B8C-83A1-F6EECF244321}">
                <p14:modId xmlns:p14="http://schemas.microsoft.com/office/powerpoint/2010/main" val="53869381"/>
              </p:ext>
            </p:extLst>
          </p:nvPr>
        </p:nvGraphicFramePr>
        <p:xfrm>
          <a:off x="3519344" y="2948939"/>
          <a:ext cx="504000" cy="1483362"/>
        </p:xfrm>
        <a:graphic>
          <a:graphicData uri="http://schemas.openxmlformats.org/drawingml/2006/table">
            <a:tbl>
              <a:tblPr firstRow="1" bandRow="1">
                <a:tableStyleId>{5940675A-B579-460E-94D1-54222C63F5DA}</a:tableStyleId>
              </a:tblPr>
              <a:tblGrid>
                <a:gridCol w="504000">
                  <a:extLst>
                    <a:ext uri="{9D8B030D-6E8A-4147-A177-3AD203B41FA5}">
                      <a16:colId xmlns="" xmlns:a16="http://schemas.microsoft.com/office/drawing/2014/main" val="20000"/>
                    </a:ext>
                  </a:extLst>
                </a:gridCol>
              </a:tblGrid>
              <a:tr h="494454">
                <a:tc>
                  <a:txBody>
                    <a:bodyPr/>
                    <a:lstStyle/>
                    <a:p>
                      <a:pPr algn="ctr"/>
                      <a:r>
                        <a:rPr lang="en-US" dirty="0" smtClean="0"/>
                        <a:t>0.1</a:t>
                      </a:r>
                      <a:endParaRPr lang="el-GR" dirty="0"/>
                    </a:p>
                  </a:txBody>
                  <a:tcPr/>
                </a:tc>
                <a:extLst>
                  <a:ext uri="{0D108BD9-81ED-4DB2-BD59-A6C34878D82A}">
                    <a16:rowId xmlns="" xmlns:a16="http://schemas.microsoft.com/office/drawing/2014/main" val="10000"/>
                  </a:ext>
                </a:extLst>
              </a:tr>
              <a:tr h="494454">
                <a:tc>
                  <a:txBody>
                    <a:bodyPr/>
                    <a:lstStyle/>
                    <a:p>
                      <a:pPr algn="ctr"/>
                      <a:r>
                        <a:rPr lang="en-US" dirty="0" smtClean="0"/>
                        <a:t>0.2</a:t>
                      </a:r>
                      <a:endParaRPr lang="el-GR" dirty="0"/>
                    </a:p>
                  </a:txBody>
                  <a:tcPr/>
                </a:tc>
                <a:extLst>
                  <a:ext uri="{0D108BD9-81ED-4DB2-BD59-A6C34878D82A}">
                    <a16:rowId xmlns="" xmlns:a16="http://schemas.microsoft.com/office/drawing/2014/main" val="10001"/>
                  </a:ext>
                </a:extLst>
              </a:tr>
              <a:tr h="494454">
                <a:tc>
                  <a:txBody>
                    <a:bodyPr/>
                    <a:lstStyle/>
                    <a:p>
                      <a:pPr algn="ctr"/>
                      <a:r>
                        <a:rPr lang="en-US" dirty="0" smtClean="0"/>
                        <a:t>0.3</a:t>
                      </a:r>
                      <a:endParaRPr lang="el-GR" dirty="0"/>
                    </a:p>
                  </a:txBody>
                  <a:tcPr/>
                </a:tc>
                <a:extLst>
                  <a:ext uri="{0D108BD9-81ED-4DB2-BD59-A6C34878D82A}">
                    <a16:rowId xmlns="" xmlns:a16="http://schemas.microsoft.com/office/drawing/2014/main" val="10002"/>
                  </a:ext>
                </a:extLst>
              </a:tr>
            </a:tbl>
          </a:graphicData>
        </a:graphic>
      </p:graphicFrame>
      <p:graphicFrame>
        <p:nvGraphicFramePr>
          <p:cNvPr id="6" name="Πίνακας 5"/>
          <p:cNvGraphicFramePr>
            <a:graphicFrameLocks noGrp="1"/>
          </p:cNvGraphicFramePr>
          <p:nvPr>
            <p:extLst>
              <p:ext uri="{D42A27DB-BD31-4B8C-83A1-F6EECF244321}">
                <p14:modId xmlns:p14="http://schemas.microsoft.com/office/powerpoint/2010/main" val="1165449032"/>
              </p:ext>
            </p:extLst>
          </p:nvPr>
        </p:nvGraphicFramePr>
        <p:xfrm>
          <a:off x="240237" y="2948940"/>
          <a:ext cx="3036570" cy="1483360"/>
        </p:xfrm>
        <a:graphic>
          <a:graphicData uri="http://schemas.openxmlformats.org/drawingml/2006/table">
            <a:tbl>
              <a:tblPr bandRow="1">
                <a:tableStyleId>{5C22544A-7EE6-4342-B048-85BDC9FD1C3A}</a:tableStyleId>
              </a:tblPr>
              <a:tblGrid>
                <a:gridCol w="1012190">
                  <a:extLst>
                    <a:ext uri="{9D8B030D-6E8A-4147-A177-3AD203B41FA5}">
                      <a16:colId xmlns="" xmlns:a16="http://schemas.microsoft.com/office/drawing/2014/main" val="20000"/>
                    </a:ext>
                  </a:extLst>
                </a:gridCol>
                <a:gridCol w="1012190">
                  <a:extLst>
                    <a:ext uri="{9D8B030D-6E8A-4147-A177-3AD203B41FA5}">
                      <a16:colId xmlns="" xmlns:a16="http://schemas.microsoft.com/office/drawing/2014/main" val="20001"/>
                    </a:ext>
                  </a:extLst>
                </a:gridCol>
                <a:gridCol w="1012190">
                  <a:extLst>
                    <a:ext uri="{9D8B030D-6E8A-4147-A177-3AD203B41FA5}">
                      <a16:colId xmlns="" xmlns:a16="http://schemas.microsoft.com/office/drawing/2014/main" val="20002"/>
                    </a:ext>
                  </a:extLst>
                </a:gridCol>
              </a:tblGrid>
              <a:tr h="370840">
                <a:tc>
                  <a:txBody>
                    <a:bodyPr/>
                    <a:lstStyle/>
                    <a:p>
                      <a:pPr algn="ctr"/>
                      <a:r>
                        <a:rPr lang="en-US" dirty="0" smtClean="0"/>
                        <a:t>0.2</a:t>
                      </a:r>
                      <a:endParaRPr lang="el-GR" dirty="0"/>
                    </a:p>
                  </a:txBody>
                  <a:tcPr>
                    <a:solidFill>
                      <a:schemeClr val="accent2">
                        <a:lumMod val="20000"/>
                        <a:lumOff val="80000"/>
                      </a:schemeClr>
                    </a:solidFill>
                  </a:tcPr>
                </a:tc>
                <a:tc>
                  <a:txBody>
                    <a:bodyPr/>
                    <a:lstStyle/>
                    <a:p>
                      <a:pPr algn="ctr"/>
                      <a:r>
                        <a:rPr lang="en-US" dirty="0" smtClean="0"/>
                        <a:t>-0.5</a:t>
                      </a:r>
                      <a:endParaRPr lang="el-GR" dirty="0"/>
                    </a:p>
                  </a:txBody>
                  <a:tcPr>
                    <a:solidFill>
                      <a:schemeClr val="accent2">
                        <a:lumMod val="20000"/>
                        <a:lumOff val="80000"/>
                      </a:schemeClr>
                    </a:solidFill>
                  </a:tcPr>
                </a:tc>
                <a:tc>
                  <a:txBody>
                    <a:bodyPr/>
                    <a:lstStyle/>
                    <a:p>
                      <a:pPr algn="ctr"/>
                      <a:r>
                        <a:rPr lang="en-US" dirty="0" smtClean="0"/>
                        <a:t>0.1</a:t>
                      </a:r>
                      <a:endParaRPr lang="el-GR" dirty="0"/>
                    </a:p>
                  </a:txBody>
                  <a:tcPr>
                    <a:solidFill>
                      <a:schemeClr val="accent2">
                        <a:lumMod val="20000"/>
                        <a:lumOff val="80000"/>
                      </a:schemeClr>
                    </a:solidFill>
                  </a:tcPr>
                </a:tc>
                <a:extLst>
                  <a:ext uri="{0D108BD9-81ED-4DB2-BD59-A6C34878D82A}">
                    <a16:rowId xmlns="" xmlns:a16="http://schemas.microsoft.com/office/drawing/2014/main" val="10000"/>
                  </a:ext>
                </a:extLst>
              </a:tr>
              <a:tr h="370840">
                <a:tc>
                  <a:txBody>
                    <a:bodyPr/>
                    <a:lstStyle/>
                    <a:p>
                      <a:pPr algn="ctr"/>
                      <a:r>
                        <a:rPr lang="en-US" dirty="0" smtClean="0"/>
                        <a:t>2.0</a:t>
                      </a:r>
                      <a:endParaRPr lang="el-GR" dirty="0"/>
                    </a:p>
                  </a:txBody>
                  <a:tcPr>
                    <a:solidFill>
                      <a:schemeClr val="accent5">
                        <a:lumMod val="20000"/>
                        <a:lumOff val="80000"/>
                      </a:schemeClr>
                    </a:solidFill>
                  </a:tcPr>
                </a:tc>
                <a:tc>
                  <a:txBody>
                    <a:bodyPr/>
                    <a:lstStyle/>
                    <a:p>
                      <a:pPr algn="ctr"/>
                      <a:r>
                        <a:rPr lang="en-US" dirty="0" smtClean="0"/>
                        <a:t>1.5</a:t>
                      </a:r>
                      <a:endParaRPr lang="el-GR" dirty="0"/>
                    </a:p>
                  </a:txBody>
                  <a:tcPr>
                    <a:solidFill>
                      <a:schemeClr val="accent5">
                        <a:lumMod val="20000"/>
                        <a:lumOff val="80000"/>
                      </a:schemeClr>
                    </a:solidFill>
                  </a:tcPr>
                </a:tc>
                <a:tc>
                  <a:txBody>
                    <a:bodyPr/>
                    <a:lstStyle/>
                    <a:p>
                      <a:pPr algn="ctr"/>
                      <a:r>
                        <a:rPr lang="en-US" dirty="0" smtClean="0"/>
                        <a:t>1.3</a:t>
                      </a:r>
                      <a:endParaRPr lang="el-GR" dirty="0"/>
                    </a:p>
                  </a:txBody>
                  <a:tcPr>
                    <a:solidFill>
                      <a:schemeClr val="accent5">
                        <a:lumMod val="20000"/>
                        <a:lumOff val="80000"/>
                      </a:schemeClr>
                    </a:solidFill>
                  </a:tcPr>
                </a:tc>
                <a:extLst>
                  <a:ext uri="{0D108BD9-81ED-4DB2-BD59-A6C34878D82A}">
                    <a16:rowId xmlns="" xmlns:a16="http://schemas.microsoft.com/office/drawing/2014/main" val="10001"/>
                  </a:ext>
                </a:extLst>
              </a:tr>
              <a:tr h="370840">
                <a:tc>
                  <a:txBody>
                    <a:bodyPr/>
                    <a:lstStyle/>
                    <a:p>
                      <a:pPr algn="ctr"/>
                      <a:r>
                        <a:rPr lang="en-US" dirty="0" smtClean="0"/>
                        <a:t>0.5</a:t>
                      </a:r>
                      <a:endParaRPr lang="el-GR" dirty="0"/>
                    </a:p>
                  </a:txBody>
                  <a:tcPr>
                    <a:solidFill>
                      <a:schemeClr val="accent3">
                        <a:lumMod val="20000"/>
                        <a:lumOff val="80000"/>
                      </a:schemeClr>
                    </a:solidFill>
                  </a:tcPr>
                </a:tc>
                <a:tc>
                  <a:txBody>
                    <a:bodyPr/>
                    <a:lstStyle/>
                    <a:p>
                      <a:pPr algn="ctr"/>
                      <a:r>
                        <a:rPr lang="en-US" dirty="0" smtClean="0"/>
                        <a:t>0.0</a:t>
                      </a:r>
                      <a:endParaRPr lang="el-GR" dirty="0"/>
                    </a:p>
                  </a:txBody>
                  <a:tcPr>
                    <a:solidFill>
                      <a:schemeClr val="accent3">
                        <a:lumMod val="20000"/>
                        <a:lumOff val="80000"/>
                      </a:schemeClr>
                    </a:solidFill>
                  </a:tcPr>
                </a:tc>
                <a:tc>
                  <a:txBody>
                    <a:bodyPr/>
                    <a:lstStyle/>
                    <a:p>
                      <a:pPr algn="ctr"/>
                      <a:r>
                        <a:rPr lang="en-US" dirty="0" smtClean="0"/>
                        <a:t>0.25</a:t>
                      </a:r>
                      <a:endParaRPr lang="el-GR" dirty="0"/>
                    </a:p>
                  </a:txBody>
                  <a:tcPr>
                    <a:solidFill>
                      <a:schemeClr val="accent3">
                        <a:lumMod val="20000"/>
                        <a:lumOff val="80000"/>
                      </a:schemeClr>
                    </a:solidFill>
                  </a:tcPr>
                </a:tc>
                <a:extLst>
                  <a:ext uri="{0D108BD9-81ED-4DB2-BD59-A6C34878D82A}">
                    <a16:rowId xmlns="" xmlns:a16="http://schemas.microsoft.com/office/drawing/2014/main" val="10002"/>
                  </a:ext>
                </a:extLst>
              </a:tr>
              <a:tr h="370840">
                <a:tc>
                  <a:txBody>
                    <a:bodyPr/>
                    <a:lstStyle/>
                    <a:p>
                      <a:pPr algn="ctr"/>
                      <a:r>
                        <a:rPr lang="en-US" dirty="0" smtClean="0"/>
                        <a:t>-0.3</a:t>
                      </a:r>
                      <a:endParaRPr lang="el-GR" dirty="0"/>
                    </a:p>
                  </a:txBody>
                  <a:tcPr>
                    <a:solidFill>
                      <a:schemeClr val="accent4">
                        <a:lumMod val="20000"/>
                        <a:lumOff val="80000"/>
                      </a:schemeClr>
                    </a:solidFill>
                  </a:tcPr>
                </a:tc>
                <a:tc>
                  <a:txBody>
                    <a:bodyPr/>
                    <a:lstStyle/>
                    <a:p>
                      <a:pPr algn="ctr"/>
                      <a:r>
                        <a:rPr lang="en-US" dirty="0" smtClean="0"/>
                        <a:t>2.0</a:t>
                      </a:r>
                      <a:endParaRPr lang="el-GR" dirty="0"/>
                    </a:p>
                  </a:txBody>
                  <a:tcPr>
                    <a:solidFill>
                      <a:schemeClr val="accent4">
                        <a:lumMod val="20000"/>
                        <a:lumOff val="80000"/>
                      </a:schemeClr>
                    </a:solidFill>
                  </a:tcPr>
                </a:tc>
                <a:tc>
                  <a:txBody>
                    <a:bodyPr/>
                    <a:lstStyle/>
                    <a:p>
                      <a:pPr algn="ctr"/>
                      <a:r>
                        <a:rPr lang="en-US" dirty="0" smtClean="0"/>
                        <a:t>0.0</a:t>
                      </a:r>
                      <a:endParaRPr lang="el-GR" dirty="0"/>
                    </a:p>
                  </a:txBody>
                  <a:tcPr>
                    <a:solidFill>
                      <a:schemeClr val="accent4">
                        <a:lumMod val="20000"/>
                        <a:lumOff val="80000"/>
                      </a:schemeClr>
                    </a:solidFill>
                  </a:tcPr>
                </a:tc>
                <a:extLst>
                  <a:ext uri="{0D108BD9-81ED-4DB2-BD59-A6C34878D82A}">
                    <a16:rowId xmlns="" xmlns:a16="http://schemas.microsoft.com/office/drawing/2014/main" val="10003"/>
                  </a:ext>
                </a:extLst>
              </a:tr>
            </a:tbl>
          </a:graphicData>
        </a:graphic>
      </p:graphicFrame>
      <p:graphicFrame>
        <p:nvGraphicFramePr>
          <p:cNvPr id="7" name="Πίνακας 6"/>
          <p:cNvGraphicFramePr>
            <a:graphicFrameLocks noGrp="1"/>
          </p:cNvGraphicFramePr>
          <p:nvPr>
            <p:extLst>
              <p:ext uri="{D42A27DB-BD31-4B8C-83A1-F6EECF244321}">
                <p14:modId xmlns:p14="http://schemas.microsoft.com/office/powerpoint/2010/main" val="1618301867"/>
              </p:ext>
            </p:extLst>
          </p:nvPr>
        </p:nvGraphicFramePr>
        <p:xfrm>
          <a:off x="6397340" y="2948938"/>
          <a:ext cx="759600" cy="1483360"/>
        </p:xfrm>
        <a:graphic>
          <a:graphicData uri="http://schemas.openxmlformats.org/drawingml/2006/table">
            <a:tbl>
              <a:tblPr bandRow="1">
                <a:tableStyleId>{5C22544A-7EE6-4342-B048-85BDC9FD1C3A}</a:tableStyleId>
              </a:tblPr>
              <a:tblGrid>
                <a:gridCol w="759600">
                  <a:extLst>
                    <a:ext uri="{9D8B030D-6E8A-4147-A177-3AD203B41FA5}">
                      <a16:colId xmlns="" xmlns:a16="http://schemas.microsoft.com/office/drawing/2014/main" val="20000"/>
                    </a:ext>
                  </a:extLst>
                </a:gridCol>
              </a:tblGrid>
              <a:tr h="370840">
                <a:tc>
                  <a:txBody>
                    <a:bodyPr/>
                    <a:lstStyle/>
                    <a:p>
                      <a:pPr algn="ctr"/>
                      <a:r>
                        <a:rPr lang="en-US" dirty="0" smtClean="0"/>
                        <a:t>0.95</a:t>
                      </a:r>
                      <a:endParaRPr lang="el-GR" dirty="0"/>
                    </a:p>
                  </a:txBody>
                  <a:tcPr>
                    <a:solidFill>
                      <a:schemeClr val="accent2">
                        <a:lumMod val="20000"/>
                        <a:lumOff val="80000"/>
                      </a:schemeClr>
                    </a:solidFill>
                  </a:tcPr>
                </a:tc>
                <a:extLst>
                  <a:ext uri="{0D108BD9-81ED-4DB2-BD59-A6C34878D82A}">
                    <a16:rowId xmlns="" xmlns:a16="http://schemas.microsoft.com/office/drawing/2014/main" val="10000"/>
                  </a:ext>
                </a:extLst>
              </a:tr>
              <a:tr h="370840">
                <a:tc>
                  <a:txBody>
                    <a:bodyPr/>
                    <a:lstStyle/>
                    <a:p>
                      <a:pPr algn="ctr"/>
                      <a:r>
                        <a:rPr lang="en-US" dirty="0" smtClean="0"/>
                        <a:t>3.89</a:t>
                      </a:r>
                      <a:endParaRPr lang="el-GR" dirty="0"/>
                    </a:p>
                  </a:txBody>
                  <a:tcPr>
                    <a:solidFill>
                      <a:schemeClr val="accent5">
                        <a:lumMod val="20000"/>
                        <a:lumOff val="80000"/>
                      </a:schemeClr>
                    </a:solidFill>
                  </a:tcPr>
                </a:tc>
                <a:extLst>
                  <a:ext uri="{0D108BD9-81ED-4DB2-BD59-A6C34878D82A}">
                    <a16:rowId xmlns="" xmlns:a16="http://schemas.microsoft.com/office/drawing/2014/main" val="10001"/>
                  </a:ext>
                </a:extLst>
              </a:tr>
              <a:tr h="370840">
                <a:tc>
                  <a:txBody>
                    <a:bodyPr/>
                    <a:lstStyle/>
                    <a:p>
                      <a:pPr algn="ctr"/>
                      <a:r>
                        <a:rPr lang="en-US" dirty="0" smtClean="0"/>
                        <a:t>0.15</a:t>
                      </a:r>
                      <a:endParaRPr lang="el-GR" dirty="0"/>
                    </a:p>
                  </a:txBody>
                  <a:tcPr>
                    <a:solidFill>
                      <a:schemeClr val="accent3">
                        <a:lumMod val="20000"/>
                        <a:lumOff val="80000"/>
                      </a:schemeClr>
                    </a:solidFill>
                  </a:tcPr>
                </a:tc>
                <a:extLst>
                  <a:ext uri="{0D108BD9-81ED-4DB2-BD59-A6C34878D82A}">
                    <a16:rowId xmlns="" xmlns:a16="http://schemas.microsoft.com/office/drawing/2014/main" val="10002"/>
                  </a:ext>
                </a:extLst>
              </a:tr>
              <a:tr h="370840">
                <a:tc>
                  <a:txBody>
                    <a:bodyPr/>
                    <a:lstStyle/>
                    <a:p>
                      <a:pPr algn="ctr"/>
                      <a:r>
                        <a:rPr lang="en-US" dirty="0" smtClean="0"/>
                        <a:t>0.37</a:t>
                      </a:r>
                      <a:endParaRPr lang="el-GR" dirty="0"/>
                    </a:p>
                  </a:txBody>
                  <a:tcPr>
                    <a:solidFill>
                      <a:schemeClr val="accent4">
                        <a:lumMod val="20000"/>
                        <a:lumOff val="80000"/>
                      </a:schemeClr>
                    </a:solidFill>
                  </a:tcPr>
                </a:tc>
                <a:extLst>
                  <a:ext uri="{0D108BD9-81ED-4DB2-BD59-A6C34878D82A}">
                    <a16:rowId xmlns="" xmlns:a16="http://schemas.microsoft.com/office/drawing/2014/main" val="10003"/>
                  </a:ext>
                </a:extLst>
              </a:tr>
            </a:tbl>
          </a:graphicData>
        </a:graphic>
      </p:graphicFrame>
      <p:graphicFrame>
        <p:nvGraphicFramePr>
          <p:cNvPr id="9" name="Πίνακας 8"/>
          <p:cNvGraphicFramePr>
            <a:graphicFrameLocks noGrp="1"/>
          </p:cNvGraphicFramePr>
          <p:nvPr>
            <p:extLst>
              <p:ext uri="{D42A27DB-BD31-4B8C-83A1-F6EECF244321}">
                <p14:modId xmlns:p14="http://schemas.microsoft.com/office/powerpoint/2010/main" val="700615659"/>
              </p:ext>
            </p:extLst>
          </p:nvPr>
        </p:nvGraphicFramePr>
        <p:xfrm>
          <a:off x="4802926" y="2948940"/>
          <a:ext cx="759600" cy="1483360"/>
        </p:xfrm>
        <a:graphic>
          <a:graphicData uri="http://schemas.openxmlformats.org/drawingml/2006/table">
            <a:tbl>
              <a:tblPr bandRow="1">
                <a:tableStyleId>{5C22544A-7EE6-4342-B048-85BDC9FD1C3A}</a:tableStyleId>
              </a:tblPr>
              <a:tblGrid>
                <a:gridCol w="759600">
                  <a:extLst>
                    <a:ext uri="{9D8B030D-6E8A-4147-A177-3AD203B41FA5}">
                      <a16:colId xmlns="" xmlns:a16="http://schemas.microsoft.com/office/drawing/2014/main" val="20000"/>
                    </a:ext>
                  </a:extLst>
                </a:gridCol>
              </a:tblGrid>
              <a:tr h="370840">
                <a:tc>
                  <a:txBody>
                    <a:bodyPr/>
                    <a:lstStyle/>
                    <a:p>
                      <a:pPr algn="ctr"/>
                      <a:r>
                        <a:rPr lang="en-US" dirty="0" smtClean="0"/>
                        <a:t>1.0</a:t>
                      </a:r>
                      <a:endParaRPr lang="el-GR" dirty="0"/>
                    </a:p>
                  </a:txBody>
                  <a:tcPr>
                    <a:solidFill>
                      <a:schemeClr val="accent2">
                        <a:lumMod val="20000"/>
                        <a:lumOff val="80000"/>
                      </a:schemeClr>
                    </a:solidFill>
                  </a:tcPr>
                </a:tc>
                <a:extLst>
                  <a:ext uri="{0D108BD9-81ED-4DB2-BD59-A6C34878D82A}">
                    <a16:rowId xmlns="" xmlns:a16="http://schemas.microsoft.com/office/drawing/2014/main" val="10000"/>
                  </a:ext>
                </a:extLst>
              </a:tr>
              <a:tr h="370840">
                <a:tc>
                  <a:txBody>
                    <a:bodyPr/>
                    <a:lstStyle/>
                    <a:p>
                      <a:pPr algn="ctr"/>
                      <a:r>
                        <a:rPr lang="en-US" dirty="0" smtClean="0"/>
                        <a:t>3.0</a:t>
                      </a:r>
                      <a:endParaRPr lang="el-GR" dirty="0"/>
                    </a:p>
                  </a:txBody>
                  <a:tcPr>
                    <a:solidFill>
                      <a:schemeClr val="accent5">
                        <a:lumMod val="20000"/>
                        <a:lumOff val="80000"/>
                      </a:schemeClr>
                    </a:solidFill>
                  </a:tcPr>
                </a:tc>
                <a:extLst>
                  <a:ext uri="{0D108BD9-81ED-4DB2-BD59-A6C34878D82A}">
                    <a16:rowId xmlns="" xmlns:a16="http://schemas.microsoft.com/office/drawing/2014/main" val="10001"/>
                  </a:ext>
                </a:extLst>
              </a:tr>
              <a:tr h="370840">
                <a:tc>
                  <a:txBody>
                    <a:bodyPr/>
                    <a:lstStyle/>
                    <a:p>
                      <a:pPr algn="ctr"/>
                      <a:r>
                        <a:rPr lang="en-US" dirty="0" smtClean="0"/>
                        <a:t>0.025</a:t>
                      </a:r>
                      <a:endParaRPr lang="el-GR" dirty="0"/>
                    </a:p>
                  </a:txBody>
                  <a:tcPr>
                    <a:solidFill>
                      <a:schemeClr val="accent3">
                        <a:lumMod val="20000"/>
                        <a:lumOff val="80000"/>
                      </a:schemeClr>
                    </a:solidFill>
                  </a:tcPr>
                </a:tc>
                <a:extLst>
                  <a:ext uri="{0D108BD9-81ED-4DB2-BD59-A6C34878D82A}">
                    <a16:rowId xmlns="" xmlns:a16="http://schemas.microsoft.com/office/drawing/2014/main" val="10002"/>
                  </a:ext>
                </a:extLst>
              </a:tr>
              <a:tr h="370840">
                <a:tc>
                  <a:txBody>
                    <a:bodyPr/>
                    <a:lstStyle/>
                    <a:p>
                      <a:pPr algn="ctr"/>
                      <a:r>
                        <a:rPr lang="en-US" dirty="0" smtClean="0"/>
                        <a:t>0.0</a:t>
                      </a:r>
                      <a:endParaRPr lang="el-GR" dirty="0"/>
                    </a:p>
                  </a:txBody>
                  <a:tcPr>
                    <a:solidFill>
                      <a:schemeClr val="accent4">
                        <a:lumMod val="20000"/>
                        <a:lumOff val="80000"/>
                      </a:schemeClr>
                    </a:solidFill>
                  </a:tcPr>
                </a:tc>
                <a:extLst>
                  <a:ext uri="{0D108BD9-81ED-4DB2-BD59-A6C34878D82A}">
                    <a16:rowId xmlns="" xmlns:a16="http://schemas.microsoft.com/office/drawing/2014/main" val="10003"/>
                  </a:ext>
                </a:extLst>
              </a:tr>
            </a:tbl>
          </a:graphicData>
        </a:graphic>
      </p:graphicFrame>
      <p:sp>
        <p:nvSpPr>
          <p:cNvPr id="12" name="Ίσον 11"/>
          <p:cNvSpPr/>
          <p:nvPr/>
        </p:nvSpPr>
        <p:spPr>
          <a:xfrm>
            <a:off x="5782442" y="3456620"/>
            <a:ext cx="356400" cy="468000"/>
          </a:xfrm>
          <a:prstGeom prst="mathEqual">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p:sp>
        <p:nvSpPr>
          <p:cNvPr id="13" name="Συν 12"/>
          <p:cNvSpPr/>
          <p:nvPr/>
        </p:nvSpPr>
        <p:spPr>
          <a:xfrm>
            <a:off x="4244331" y="3456620"/>
            <a:ext cx="356400" cy="468000"/>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l-GR">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14" name="Ορθογώνιο 13"/>
              <p:cNvSpPr/>
              <p:nvPr/>
            </p:nvSpPr>
            <p:spPr>
              <a:xfrm>
                <a:off x="1521919" y="4547553"/>
                <a:ext cx="5052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smtClean="0">
                          <a:solidFill>
                            <a:schemeClr val="tx1"/>
                          </a:solidFill>
                          <a:latin typeface="Cambria Math" charset="0"/>
                        </a:rPr>
                        <m:t>𝐖</m:t>
                      </m:r>
                    </m:oMath>
                  </m:oMathPara>
                </a14:m>
                <a:endParaRPr lang="el-GR" sz="2000" dirty="0"/>
              </a:p>
            </p:txBody>
          </p:sp>
        </mc:Choice>
        <mc:Fallback xmlns="">
          <p:sp>
            <p:nvSpPr>
              <p:cNvPr id="14" name="Ορθογώνιο 13"/>
              <p:cNvSpPr>
                <a:spLocks noRot="1" noChangeAspect="1" noMove="1" noResize="1" noEditPoints="1" noAdjustHandles="1" noChangeArrowheads="1" noChangeShapeType="1" noTextEdit="1"/>
              </p:cNvSpPr>
              <p:nvPr/>
            </p:nvSpPr>
            <p:spPr>
              <a:xfrm>
                <a:off x="1521919" y="4547553"/>
                <a:ext cx="505267" cy="400110"/>
              </a:xfrm>
              <a:prstGeom prst="rect">
                <a:avLst/>
              </a:prstGeom>
              <a:blipFill rotWithShape="0">
                <a:blip r:embed="rId2"/>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4977381" y="4547553"/>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tx1"/>
                          </a:solidFill>
                          <a:latin typeface="Cambria Math" charset="0"/>
                        </a:rPr>
                        <m:t>𝒃</m:t>
                      </m:r>
                    </m:oMath>
                  </m:oMathPara>
                </a14:m>
                <a:endParaRPr lang="el-GR" sz="2000" dirty="0">
                  <a:solidFill>
                    <a:schemeClr val="tx1"/>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4977381" y="4547553"/>
                <a:ext cx="410690" cy="400110"/>
              </a:xfrm>
              <a:prstGeom prst="rect">
                <a:avLst/>
              </a:prstGeom>
              <a:blipFill rotWithShape="0">
                <a:blip r:embed="rId3"/>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6104552" y="4562942"/>
                <a:ext cx="13451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b="1" i="1" smtClean="0">
                          <a:solidFill>
                            <a:schemeClr val="tx1"/>
                          </a:solidFill>
                          <a:latin typeface="Cambria Math" charset="0"/>
                        </a:rPr>
                        <m:t>𝝈</m:t>
                      </m:r>
                      <m:r>
                        <a:rPr lang="el-GR" b="1" i="1" smtClean="0">
                          <a:solidFill>
                            <a:schemeClr val="tx1"/>
                          </a:solidFill>
                          <a:latin typeface="Cambria Math" charset="0"/>
                        </a:rPr>
                        <m:t>(</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charset="0"/>
                            </a:rPr>
                            <m:t>𝒙</m:t>
                          </m:r>
                        </m:e>
                        <m:sub>
                          <m:r>
                            <a:rPr lang="en-US" b="1" i="1">
                              <a:solidFill>
                                <a:schemeClr val="tx1"/>
                              </a:solidFill>
                              <a:latin typeface="Cambria Math" charset="0"/>
                            </a:rPr>
                            <m:t>𝒊</m:t>
                          </m:r>
                        </m:sub>
                      </m:sSub>
                      <m:r>
                        <a:rPr lang="en-US" b="1" i="1" smtClean="0">
                          <a:solidFill>
                            <a:schemeClr val="tx1"/>
                          </a:solidFill>
                          <a:latin typeface="Cambria Math" charset="0"/>
                        </a:rPr>
                        <m:t>;</m:t>
                      </m:r>
                      <m:r>
                        <a:rPr lang="en-US" b="1" i="1" smtClean="0">
                          <a:solidFill>
                            <a:schemeClr val="tx1"/>
                          </a:solidFill>
                          <a:latin typeface="Cambria Math" charset="0"/>
                        </a:rPr>
                        <m:t>𝑾</m:t>
                      </m:r>
                      <m:r>
                        <a:rPr lang="en-US" b="1" i="1" smtClean="0">
                          <a:solidFill>
                            <a:schemeClr val="tx1"/>
                          </a:solidFill>
                          <a:latin typeface="Cambria Math" charset="0"/>
                        </a:rPr>
                        <m:t>, </m:t>
                      </m:r>
                      <m:r>
                        <a:rPr lang="en-US" b="1" i="1" smtClean="0">
                          <a:solidFill>
                            <a:schemeClr val="tx1"/>
                          </a:solidFill>
                          <a:latin typeface="Cambria Math" charset="0"/>
                        </a:rPr>
                        <m:t>𝒃</m:t>
                      </m:r>
                      <m:r>
                        <a:rPr lang="en-US" b="1" i="1">
                          <a:solidFill>
                            <a:schemeClr val="tx1"/>
                          </a:solidFill>
                          <a:latin typeface="Cambria Math" charset="0"/>
                        </a:rPr>
                        <m:t>)</m:t>
                      </m:r>
                    </m:oMath>
                  </m:oMathPara>
                </a14:m>
                <a:endParaRPr lang="el-GR" b="1" dirty="0">
                  <a:solidFill>
                    <a:schemeClr val="tx1"/>
                  </a:solidFill>
                </a:endParaRPr>
              </a:p>
            </p:txBody>
          </p:sp>
        </mc:Choice>
        <mc:Fallback xmlns="">
          <p:sp>
            <p:nvSpPr>
              <p:cNvPr id="16" name="Ορθογώνιο 15"/>
              <p:cNvSpPr>
                <a:spLocks noRot="1" noChangeAspect="1" noMove="1" noResize="1" noEditPoints="1" noAdjustHandles="1" noChangeArrowheads="1" noChangeShapeType="1" noTextEdit="1"/>
              </p:cNvSpPr>
              <p:nvPr/>
            </p:nvSpPr>
            <p:spPr>
              <a:xfrm>
                <a:off x="6104552" y="4562942"/>
                <a:ext cx="1345176" cy="369332"/>
              </a:xfrm>
              <a:prstGeom prst="rect">
                <a:avLst/>
              </a:prstGeom>
              <a:blipFill rotWithShape="0">
                <a:blip r:embed="rId4"/>
                <a:stretch>
                  <a:fillRect b="-16667"/>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8" name="Ορθογώνιο 17"/>
              <p:cNvSpPr/>
              <p:nvPr/>
            </p:nvSpPr>
            <p:spPr>
              <a:xfrm>
                <a:off x="3555599" y="4547553"/>
                <a:ext cx="482248"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charset="0"/>
                            </a:rPr>
                            <m:t>𝒙</m:t>
                          </m:r>
                        </m:e>
                        <m:sub>
                          <m:r>
                            <a:rPr lang="en-US" sz="2000" b="1" i="1" smtClean="0">
                              <a:solidFill>
                                <a:schemeClr val="tx1"/>
                              </a:solidFill>
                              <a:latin typeface="Cambria Math" charset="0"/>
                            </a:rPr>
                            <m:t>𝒊</m:t>
                          </m:r>
                        </m:sub>
                      </m:sSub>
                    </m:oMath>
                  </m:oMathPara>
                </a14:m>
                <a:endParaRPr lang="el-GR" sz="2000" dirty="0">
                  <a:solidFill>
                    <a:schemeClr val="tx1"/>
                  </a:solidFill>
                </a:endParaRPr>
              </a:p>
            </p:txBody>
          </p:sp>
        </mc:Choice>
        <mc:Fallback xmlns="">
          <p:sp>
            <p:nvSpPr>
              <p:cNvPr id="18" name="Ορθογώνιο 17"/>
              <p:cNvSpPr>
                <a:spLocks noRot="1" noChangeAspect="1" noMove="1" noResize="1" noEditPoints="1" noAdjustHandles="1" noChangeArrowheads="1" noChangeShapeType="1" noTextEdit="1"/>
              </p:cNvSpPr>
              <p:nvPr/>
            </p:nvSpPr>
            <p:spPr>
              <a:xfrm>
                <a:off x="3555599" y="4547553"/>
                <a:ext cx="482248" cy="400110"/>
              </a:xfrm>
              <a:prstGeom prst="rect">
                <a:avLst/>
              </a:prstGeom>
              <a:blipFill rotWithShape="0">
                <a:blip r:embed="rId5"/>
                <a:stretch>
                  <a:fillRect b="-3030"/>
                </a:stretch>
              </a:blipFill>
            </p:spPr>
            <p:txBody>
              <a:bodyPr/>
              <a:lstStyle/>
              <a:p>
                <a:r>
                  <a:rPr lang="el-GR">
                    <a:noFill/>
                  </a:rPr>
                  <a:t> </a:t>
                </a:r>
              </a:p>
            </p:txBody>
          </p:sp>
        </mc:Fallback>
      </mc:AlternateContent>
      <p:sp>
        <p:nvSpPr>
          <p:cNvPr id="19" name="TextBox 18"/>
          <p:cNvSpPr txBox="1"/>
          <p:nvPr/>
        </p:nvSpPr>
        <p:spPr>
          <a:xfrm>
            <a:off x="240237" y="1385797"/>
            <a:ext cx="3097323" cy="1200329"/>
          </a:xfrm>
          <a:prstGeom prst="rect">
            <a:avLst/>
          </a:prstGeom>
          <a:noFill/>
        </p:spPr>
        <p:txBody>
          <a:bodyPr wrap="none" rtlCol="0">
            <a:spAutoFit/>
          </a:bodyPr>
          <a:lstStyle/>
          <a:p>
            <a:pPr algn="ctr"/>
            <a:r>
              <a:rPr lang="en-US" b="1" dirty="0" smtClean="0">
                <a:solidFill>
                  <a:schemeClr val="accent2"/>
                </a:solidFill>
              </a:rPr>
              <a:t>Text (input) representation</a:t>
            </a:r>
          </a:p>
          <a:p>
            <a:pPr algn="ctr"/>
            <a:r>
              <a:rPr lang="en-US" dirty="0" smtClean="0"/>
              <a:t>TFIDF</a:t>
            </a:r>
          </a:p>
          <a:p>
            <a:pPr algn="ctr"/>
            <a:r>
              <a:rPr lang="en-US" dirty="0" smtClean="0"/>
              <a:t>Word </a:t>
            </a:r>
            <a:r>
              <a:rPr lang="en-US" dirty="0" err="1" smtClean="0"/>
              <a:t>embeddings</a:t>
            </a:r>
            <a:endParaRPr lang="en-US" dirty="0" smtClean="0"/>
          </a:p>
          <a:p>
            <a:pPr algn="ctr"/>
            <a:r>
              <a:rPr lang="mr-IN" dirty="0" smtClean="0"/>
              <a:t>…</a:t>
            </a:r>
            <a:r>
              <a:rPr lang="en-US" dirty="0" smtClean="0"/>
              <a:t>.</a:t>
            </a:r>
            <a:endParaRPr lang="el-GR" dirty="0"/>
          </a:p>
        </p:txBody>
      </p:sp>
      <p:cxnSp>
        <p:nvCxnSpPr>
          <p:cNvPr id="21" name="Γωνιώδης σύνδεση 20"/>
          <p:cNvCxnSpPr>
            <a:stCxn id="19" idx="3"/>
            <a:endCxn id="3" idx="0"/>
          </p:cNvCxnSpPr>
          <p:nvPr/>
        </p:nvCxnSpPr>
        <p:spPr>
          <a:xfrm>
            <a:off x="3337560" y="1985962"/>
            <a:ext cx="433784" cy="9629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315200" y="2948938"/>
            <a:ext cx="1593706" cy="369332"/>
          </a:xfrm>
          <a:prstGeom prst="rect">
            <a:avLst/>
          </a:prstGeom>
          <a:noFill/>
        </p:spPr>
        <p:txBody>
          <a:bodyPr wrap="none" rtlCol="0">
            <a:spAutoFit/>
          </a:bodyPr>
          <a:lstStyle/>
          <a:p>
            <a:r>
              <a:rPr lang="en-US" b="1" dirty="0">
                <a:solidFill>
                  <a:schemeClr val="tx2">
                    <a:lumMod val="50000"/>
                    <a:lumOff val="50000"/>
                  </a:schemeClr>
                </a:solidFill>
              </a:rPr>
              <a:t>v</a:t>
            </a:r>
            <a:r>
              <a:rPr lang="en-US" b="1" dirty="0" smtClean="0">
                <a:solidFill>
                  <a:schemeClr val="tx2">
                    <a:lumMod val="50000"/>
                    <a:lumOff val="50000"/>
                  </a:schemeClr>
                </a:solidFill>
              </a:rPr>
              <a:t>ery positive</a:t>
            </a:r>
            <a:endParaRPr lang="el-GR" b="1" dirty="0">
              <a:solidFill>
                <a:schemeClr val="tx2">
                  <a:lumMod val="50000"/>
                  <a:lumOff val="50000"/>
                </a:schemeClr>
              </a:solidFill>
            </a:endParaRPr>
          </a:p>
        </p:txBody>
      </p:sp>
      <p:sp>
        <p:nvSpPr>
          <p:cNvPr id="27" name="TextBox 26"/>
          <p:cNvSpPr txBox="1"/>
          <p:nvPr/>
        </p:nvSpPr>
        <p:spPr>
          <a:xfrm>
            <a:off x="7548844" y="3303186"/>
            <a:ext cx="104387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smtClean="0">
                <a:solidFill>
                  <a:schemeClr val="accent5">
                    <a:lumMod val="60000"/>
                    <a:lumOff val="40000"/>
                  </a:schemeClr>
                </a:solidFill>
              </a:rPr>
              <a:t>positive</a:t>
            </a:r>
            <a:endParaRPr lang="el-GR" b="1" dirty="0">
              <a:solidFill>
                <a:schemeClr val="accent5">
                  <a:lumMod val="60000"/>
                  <a:lumOff val="40000"/>
                </a:schemeClr>
              </a:solidFill>
            </a:endParaRPr>
          </a:p>
        </p:txBody>
      </p:sp>
      <p:sp>
        <p:nvSpPr>
          <p:cNvPr id="28" name="TextBox 27"/>
          <p:cNvSpPr txBox="1"/>
          <p:nvPr/>
        </p:nvSpPr>
        <p:spPr>
          <a:xfrm>
            <a:off x="7248675" y="4057995"/>
            <a:ext cx="1726755" cy="369332"/>
          </a:xfrm>
          <a:prstGeom prst="rect">
            <a:avLst/>
          </a:prstGeom>
          <a:noFill/>
        </p:spPr>
        <p:txBody>
          <a:bodyPr wrap="none" rtlCol="0">
            <a:spAutoFit/>
          </a:bodyPr>
          <a:lstStyle/>
          <a:p>
            <a:r>
              <a:rPr lang="en-US" b="1" smtClean="0">
                <a:solidFill>
                  <a:schemeClr val="accent4">
                    <a:lumMod val="60000"/>
                    <a:lumOff val="40000"/>
                  </a:schemeClr>
                </a:solidFill>
              </a:rPr>
              <a:t>very negative</a:t>
            </a:r>
            <a:endParaRPr lang="el-GR" b="1" dirty="0">
              <a:solidFill>
                <a:schemeClr val="accent4">
                  <a:lumMod val="60000"/>
                  <a:lumOff val="40000"/>
                </a:schemeClr>
              </a:solidFill>
            </a:endParaRPr>
          </a:p>
        </p:txBody>
      </p:sp>
      <p:sp>
        <p:nvSpPr>
          <p:cNvPr id="29" name="TextBox 28"/>
          <p:cNvSpPr txBox="1"/>
          <p:nvPr/>
        </p:nvSpPr>
        <p:spPr>
          <a:xfrm>
            <a:off x="7441302" y="3691520"/>
            <a:ext cx="1192955" cy="369332"/>
          </a:xfrm>
          <a:prstGeom prst="rect">
            <a:avLst/>
          </a:prstGeom>
          <a:noFill/>
        </p:spPr>
        <p:txBody>
          <a:bodyPr wrap="none" rtlCol="0">
            <a:spAutoFit/>
          </a:bodyPr>
          <a:lstStyle/>
          <a:p>
            <a:r>
              <a:rPr lang="en-US" b="1" dirty="0" smtClean="0">
                <a:solidFill>
                  <a:schemeClr val="accent3">
                    <a:lumMod val="60000"/>
                    <a:lumOff val="40000"/>
                  </a:schemeClr>
                </a:solidFill>
              </a:rPr>
              <a:t>negative</a:t>
            </a:r>
            <a:endParaRPr lang="el-GR" b="1" dirty="0">
              <a:solidFill>
                <a:schemeClr val="accent3">
                  <a:lumMod val="60000"/>
                  <a:lumOff val="40000"/>
                </a:schemeClr>
              </a:solidFill>
            </a:endParaRPr>
          </a:p>
        </p:txBody>
      </p:sp>
    </p:spTree>
    <p:extLst>
      <p:ext uri="{BB962C8B-B14F-4D97-AF65-F5344CB8AC3E}">
        <p14:creationId xmlns:p14="http://schemas.microsoft.com/office/powerpoint/2010/main" val="1678782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51280" y="1332767"/>
            <a:ext cx="8249820" cy="3970318"/>
          </a:xfrm>
          <a:prstGeom prst="rect">
            <a:avLst/>
          </a:prstGeom>
        </p:spPr>
        <p:txBody>
          <a:bodyPr wrap="square">
            <a:spAutoFit/>
          </a:bodyPr>
          <a:lstStyle/>
          <a:p>
            <a:pPr algn="just"/>
            <a:r>
              <a:rPr lang="en-US" dirty="0" smtClean="0"/>
              <a:t>Non-</a:t>
            </a:r>
            <a:r>
              <a:rPr lang="en-US" dirty="0" err="1" smtClean="0"/>
              <a:t>linearities</a:t>
            </a:r>
            <a:r>
              <a:rPr lang="en-US" dirty="0" smtClean="0"/>
              <a:t> </a:t>
            </a:r>
            <a:r>
              <a:rPr lang="en-US" dirty="0"/>
              <a:t>needed to learn complex (non-linear) representations of data, otherwise the NN would be just a linear </a:t>
            </a:r>
            <a:r>
              <a:rPr lang="en-US" dirty="0" smtClean="0"/>
              <a:t>function </a:t>
            </a:r>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smtClean="0"/>
          </a:p>
          <a:p>
            <a:pPr algn="just"/>
            <a:r>
              <a:rPr lang="en-US" dirty="0" smtClean="0"/>
              <a:t>More layers and neurons can approximate more complex functions</a:t>
            </a:r>
            <a:endParaRPr lang="en-US" dirty="0"/>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Activation functions</a:t>
            </a:r>
          </a:p>
        </p:txBody>
      </p:sp>
      <p:pic>
        <p:nvPicPr>
          <p:cNvPr id="4" name="Εικόνα 3"/>
          <p:cNvPicPr>
            <a:picLocks noChangeAspect="1"/>
          </p:cNvPicPr>
          <p:nvPr/>
        </p:nvPicPr>
        <p:blipFill>
          <a:blip r:embed="rId3"/>
          <a:stretch>
            <a:fillRect/>
          </a:stretch>
        </p:blipFill>
        <p:spPr>
          <a:xfrm>
            <a:off x="1116498" y="2091814"/>
            <a:ext cx="6911004" cy="2480186"/>
          </a:xfrm>
          <a:prstGeom prst="rect">
            <a:avLst/>
          </a:prstGeom>
        </p:spPr>
      </p:pic>
      <mc:AlternateContent xmlns:mc="http://schemas.openxmlformats.org/markup-compatibility/2006" xmlns:a14="http://schemas.microsoft.com/office/drawing/2010/main">
        <mc:Choice Requires="a14">
          <p:sp>
            <p:nvSpPr>
              <p:cNvPr id="7" name="Ορθογώνιο 6"/>
              <p:cNvSpPr/>
              <p:nvPr/>
            </p:nvSpPr>
            <p:spPr>
              <a:xfrm>
                <a:off x="6709847" y="1602436"/>
                <a:ext cx="1673279" cy="369332"/>
              </a:xfrm>
              <a:prstGeom prst="rect">
                <a:avLst/>
              </a:prstGeom>
            </p:spPr>
            <p:txBody>
              <a:bodyPr wrap="none">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smtClean="0">
                            <a:solidFill>
                              <a:schemeClr val="tx1"/>
                            </a:solidFill>
                            <a:latin typeface="Cambria Math" charset="0"/>
                          </a:rPr>
                          <m:t>1</m:t>
                        </m:r>
                      </m:sub>
                    </m:sSub>
                    <m:sSub>
                      <m:sSubPr>
                        <m:ctrlPr>
                          <a:rPr lang="en-US" i="1">
                            <a:solidFill>
                              <a:schemeClr val="tx1"/>
                            </a:solidFill>
                            <a:latin typeface="Cambria Math" panose="02040503050406030204" pitchFamily="18" charset="0"/>
                          </a:rPr>
                        </m:ctrlPr>
                      </m:sSubPr>
                      <m:e>
                        <m:r>
                          <m:rPr>
                            <m:sty m:val="p"/>
                          </m:rPr>
                          <a:rPr lang="en-US" b="0" i="1">
                            <a:solidFill>
                              <a:schemeClr val="tx1"/>
                            </a:solidFill>
                            <a:latin typeface="Cambria Math" charset="0"/>
                          </a:rPr>
                          <m:t>W</m:t>
                        </m:r>
                      </m:e>
                      <m:sub>
                        <m:r>
                          <a:rPr lang="en-US" b="0" i="1">
                            <a:solidFill>
                              <a:schemeClr val="tx1"/>
                            </a:solidFill>
                            <a:latin typeface="Cambria Math" charset="0"/>
                          </a:rPr>
                          <m:t>2</m:t>
                        </m:r>
                      </m:sub>
                    </m:sSub>
                    <m:r>
                      <a:rPr lang="en-US" b="0" i="1" smtClean="0">
                        <a:solidFill>
                          <a:schemeClr val="tx1"/>
                        </a:solidFill>
                        <a:latin typeface="Cambria Math" charset="0"/>
                      </a:rPr>
                      <m:t>𝑥</m:t>
                    </m:r>
                    <m:r>
                      <a:rPr lang="en-US" b="0" i="1" smtClean="0">
                        <a:solidFill>
                          <a:schemeClr val="tx1"/>
                        </a:solidFill>
                        <a:latin typeface="Cambria Math" charset="0"/>
                      </a:rPr>
                      <m:t>=</m:t>
                    </m:r>
                    <m:r>
                      <a:rPr lang="en-US" b="0" i="1" smtClean="0">
                        <a:solidFill>
                          <a:schemeClr val="tx1"/>
                        </a:solidFill>
                        <a:latin typeface="Cambria Math" charset="0"/>
                      </a:rPr>
                      <m:t>𝑊𝑥</m:t>
                    </m:r>
                  </m:oMath>
                </a14:m>
                <a:r>
                  <a:rPr lang="en-US" dirty="0" smtClean="0">
                    <a:solidFill>
                      <a:schemeClr val="tx1"/>
                    </a:solidFill>
                  </a:rPr>
                  <a:t> </a:t>
                </a:r>
                <a:endParaRPr lang="el-GR" dirty="0">
                  <a:solidFill>
                    <a:schemeClr val="tx1"/>
                  </a:solidFill>
                </a:endParaRPr>
              </a:p>
            </p:txBody>
          </p:sp>
        </mc:Choice>
        <mc:Fallback xmlns="">
          <p:sp>
            <p:nvSpPr>
              <p:cNvPr id="7" name="Ορθογώνιο 6"/>
              <p:cNvSpPr>
                <a:spLocks noRot="1" noChangeAspect="1" noMove="1" noResize="1" noEditPoints="1" noAdjustHandles="1" noChangeArrowheads="1" noChangeShapeType="1" noTextEdit="1"/>
              </p:cNvSpPr>
              <p:nvPr/>
            </p:nvSpPr>
            <p:spPr>
              <a:xfrm>
                <a:off x="6709847" y="1602436"/>
                <a:ext cx="1673279" cy="369332"/>
              </a:xfrm>
              <a:prstGeom prst="rect">
                <a:avLst/>
              </a:prstGeom>
              <a:blipFill rotWithShape="0">
                <a:blip r:embed="rId4"/>
                <a:stretch>
                  <a:fillRect b="-3333"/>
                </a:stretch>
              </a:blipFill>
            </p:spPr>
            <p:txBody>
              <a:bodyPr/>
              <a:lstStyle/>
              <a:p>
                <a:r>
                  <a:rPr lang="el-GR">
                    <a:noFill/>
                  </a:rPr>
                  <a:t> </a:t>
                </a:r>
              </a:p>
            </p:txBody>
          </p:sp>
        </mc:Fallback>
      </mc:AlternateContent>
      <p:sp>
        <p:nvSpPr>
          <p:cNvPr id="15" name="TextBox 14"/>
          <p:cNvSpPr txBox="1"/>
          <p:nvPr/>
        </p:nvSpPr>
        <p:spPr>
          <a:xfrm>
            <a:off x="1420330" y="5692800"/>
            <a:ext cx="6511719" cy="369332"/>
          </a:xfrm>
          <a:prstGeom prst="rect">
            <a:avLst/>
          </a:prstGeom>
          <a:noFill/>
        </p:spPr>
        <p:txBody>
          <a:bodyPr wrap="none" rtlCol="0">
            <a:spAutoFit/>
          </a:bodyPr>
          <a:lstStyle/>
          <a:p>
            <a:r>
              <a:rPr lang="en-US" dirty="0"/>
              <a:t>Full list: </a:t>
            </a:r>
            <a:r>
              <a:rPr lang="en-US" dirty="0">
                <a:hlinkClick r:id="rId5"/>
              </a:rPr>
              <a:t>https://</a:t>
            </a:r>
            <a:r>
              <a:rPr lang="en-US" dirty="0" smtClean="0">
                <a:hlinkClick r:id="rId5"/>
              </a:rPr>
              <a:t>en.wikipedia.org/wiki/Activation_function</a:t>
            </a:r>
            <a:r>
              <a:rPr lang="en-US" dirty="0" smtClean="0"/>
              <a:t> </a:t>
            </a:r>
            <a:endParaRPr lang="el-GR" dirty="0"/>
          </a:p>
        </p:txBody>
      </p:sp>
      <p:sp>
        <p:nvSpPr>
          <p:cNvPr id="2" name="Ορθογώνιο 1"/>
          <p:cNvSpPr/>
          <p:nvPr/>
        </p:nvSpPr>
        <p:spPr>
          <a:xfrm>
            <a:off x="2859206" y="4536025"/>
            <a:ext cx="4572000" cy="230832"/>
          </a:xfrm>
          <a:prstGeom prst="rect">
            <a:avLst/>
          </a:prstGeom>
        </p:spPr>
        <p:txBody>
          <a:bodyPr>
            <a:spAutoFit/>
          </a:bodyPr>
          <a:lstStyle/>
          <a:p>
            <a:pPr>
              <a:defRPr/>
            </a:pPr>
            <a:r>
              <a:rPr lang="en-US" sz="900" i="1" dirty="0"/>
              <a:t>http://cs231n.github.io/assets/nn1/</a:t>
            </a:r>
            <a:r>
              <a:rPr lang="en-US" sz="900" i="1" dirty="0" err="1"/>
              <a:t>layer_sizes.jpeg</a:t>
            </a:r>
            <a:endParaRPr lang="en-US" sz="900" i="1" dirty="0"/>
          </a:p>
        </p:txBody>
      </p:sp>
    </p:spTree>
    <p:extLst>
      <p:ext uri="{BB962C8B-B14F-4D97-AF65-F5344CB8AC3E}">
        <p14:creationId xmlns:p14="http://schemas.microsoft.com/office/powerpoint/2010/main" val="1306358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Sigmoid</a:t>
            </a:r>
            <a:endParaRPr lang="en-US" dirty="0"/>
          </a:p>
        </p:txBody>
      </p:sp>
      <p:pic>
        <p:nvPicPr>
          <p:cNvPr id="13" name="Εικόνα 12"/>
          <p:cNvPicPr>
            <a:picLocks noChangeAspect="1"/>
          </p:cNvPicPr>
          <p:nvPr/>
        </p:nvPicPr>
        <p:blipFill>
          <a:blip r:embed="rId3"/>
          <a:stretch>
            <a:fillRect/>
          </a:stretch>
        </p:blipFill>
        <p:spPr>
          <a:xfrm>
            <a:off x="551280" y="1155700"/>
            <a:ext cx="3041650" cy="2159000"/>
          </a:xfrm>
          <a:prstGeom prst="rect">
            <a:avLst/>
          </a:prstGeom>
        </p:spPr>
      </p:pic>
      <p:sp>
        <p:nvSpPr>
          <p:cNvPr id="14" name="Ορθογώνιο 13"/>
          <p:cNvSpPr/>
          <p:nvPr/>
        </p:nvSpPr>
        <p:spPr>
          <a:xfrm>
            <a:off x="398880" y="3740858"/>
            <a:ext cx="8478420" cy="2585323"/>
          </a:xfrm>
          <a:prstGeom prst="rect">
            <a:avLst/>
          </a:prstGeom>
        </p:spPr>
        <p:txBody>
          <a:bodyPr wrap="square">
            <a:spAutoFit/>
          </a:bodyPr>
          <a:lstStyle/>
          <a:p>
            <a:pPr marL="285750" indent="-285750">
              <a:buFont typeface=".AppleSystemUIFont" charset="-120"/>
              <a:buChar char="+"/>
              <a:defRPr/>
            </a:pPr>
            <a:r>
              <a:rPr lang="en-US" dirty="0" smtClean="0"/>
              <a:t>Nice </a:t>
            </a:r>
            <a:r>
              <a:rPr lang="en-US" dirty="0"/>
              <a:t>interpretation as the </a:t>
            </a:r>
            <a:r>
              <a:rPr lang="en-US" b="1" dirty="0">
                <a:solidFill>
                  <a:schemeClr val="accent2"/>
                </a:solidFill>
              </a:rPr>
              <a:t>firing rate</a:t>
            </a:r>
            <a:r>
              <a:rPr lang="en-US" dirty="0"/>
              <a:t> of a </a:t>
            </a:r>
            <a:r>
              <a:rPr lang="en-US" dirty="0" smtClean="0"/>
              <a:t>neuron</a:t>
            </a:r>
          </a:p>
          <a:p>
            <a:pPr marL="742950" lvl="1" indent="-285750">
              <a:buFont typeface="Arial" charset="0"/>
              <a:buChar char="•"/>
              <a:defRPr/>
            </a:pPr>
            <a:r>
              <a:rPr lang="en-US" dirty="0" smtClean="0"/>
              <a:t>0 = not </a:t>
            </a:r>
            <a:r>
              <a:rPr lang="en-US" dirty="0"/>
              <a:t>firing at all </a:t>
            </a:r>
            <a:endParaRPr lang="en-US" dirty="0" smtClean="0"/>
          </a:p>
          <a:p>
            <a:pPr marL="742950" lvl="1" indent="-285750">
              <a:buFont typeface="Arial" charset="0"/>
              <a:buChar char="•"/>
              <a:defRPr/>
            </a:pPr>
            <a:r>
              <a:rPr lang="en-US" dirty="0" smtClean="0"/>
              <a:t>1 = fully firing</a:t>
            </a:r>
          </a:p>
          <a:p>
            <a:pPr marL="742950" lvl="1" indent="-285750">
              <a:buFont typeface="Arial" charset="0"/>
              <a:buChar char="•"/>
              <a:defRPr/>
            </a:pPr>
            <a:endParaRPr lang="en-US" dirty="0" smtClean="0"/>
          </a:p>
          <a:p>
            <a:pPr marL="285750" lvl="2" indent="-285750">
              <a:buFont typeface=".AppleSystemUIFont" charset="-120"/>
              <a:buChar char="-"/>
              <a:defRPr/>
            </a:pPr>
            <a:r>
              <a:rPr lang="en-US" dirty="0" smtClean="0"/>
              <a:t>Sigmoid neurons </a:t>
            </a:r>
            <a:r>
              <a:rPr lang="en-US" b="1" dirty="0">
                <a:solidFill>
                  <a:schemeClr val="accent2"/>
                </a:solidFill>
              </a:rPr>
              <a:t>saturate</a:t>
            </a:r>
            <a:r>
              <a:rPr lang="en-US" dirty="0"/>
              <a:t> </a:t>
            </a:r>
            <a:r>
              <a:rPr lang="en-US" dirty="0" smtClean="0"/>
              <a:t>and </a:t>
            </a:r>
            <a:r>
              <a:rPr lang="en-US" b="1" dirty="0">
                <a:solidFill>
                  <a:schemeClr val="accent2"/>
                </a:solidFill>
              </a:rPr>
              <a:t>kill </a:t>
            </a:r>
            <a:r>
              <a:rPr lang="en-US" b="1" dirty="0" smtClean="0">
                <a:solidFill>
                  <a:schemeClr val="accent2"/>
                </a:solidFill>
              </a:rPr>
              <a:t>gradients</a:t>
            </a:r>
            <a:r>
              <a:rPr lang="en-US" dirty="0" smtClean="0"/>
              <a:t>, thus NN will </a:t>
            </a:r>
            <a:r>
              <a:rPr lang="en-US" dirty="0"/>
              <a:t>barely </a:t>
            </a:r>
            <a:r>
              <a:rPr lang="en-US" dirty="0" smtClean="0"/>
              <a:t>learn</a:t>
            </a:r>
            <a:endParaRPr lang="en-US" b="1" dirty="0" smtClean="0">
              <a:solidFill>
                <a:schemeClr val="accent2"/>
              </a:solidFill>
            </a:endParaRPr>
          </a:p>
          <a:p>
            <a:pPr marL="742950" lvl="1" indent="-285750">
              <a:buSzPct val="110000"/>
              <a:buFont typeface="Arial" charset="0"/>
              <a:buChar char="•"/>
              <a:defRPr/>
            </a:pPr>
            <a:r>
              <a:rPr lang="en-US" dirty="0" smtClean="0"/>
              <a:t>when the neuron’s activation are 0 or 1 (saturate)</a:t>
            </a:r>
          </a:p>
          <a:p>
            <a:pPr marL="1200150" lvl="2" indent="-285750">
              <a:buSzPct val="110000"/>
              <a:buFont typeface="AppleColorEmoji" charset="0"/>
              <a:buChar char="🙁"/>
              <a:defRPr/>
            </a:pPr>
            <a:r>
              <a:rPr lang="en-US" dirty="0" smtClean="0"/>
              <a:t>gradient </a:t>
            </a:r>
            <a:r>
              <a:rPr lang="en-US" dirty="0"/>
              <a:t>at these regions </a:t>
            </a:r>
            <a:r>
              <a:rPr lang="en-US" dirty="0" smtClean="0"/>
              <a:t>almost zero </a:t>
            </a:r>
          </a:p>
          <a:p>
            <a:pPr marL="1200150" lvl="2" indent="-285750">
              <a:buSzPct val="110000"/>
              <a:buFont typeface="AppleColorEmoji" charset="0"/>
              <a:buChar char="🙁"/>
              <a:defRPr/>
            </a:pPr>
            <a:r>
              <a:rPr lang="en-US" dirty="0" smtClean="0"/>
              <a:t>almost </a:t>
            </a:r>
            <a:r>
              <a:rPr lang="en-US" dirty="0"/>
              <a:t>no signal will flow </a:t>
            </a:r>
            <a:r>
              <a:rPr lang="en-US" dirty="0" smtClean="0"/>
              <a:t>to </a:t>
            </a:r>
            <a:r>
              <a:rPr lang="en-US" dirty="0"/>
              <a:t>its weights </a:t>
            </a:r>
            <a:endParaRPr lang="en-US" dirty="0" smtClean="0"/>
          </a:p>
          <a:p>
            <a:pPr marL="1200150" lvl="2" indent="-285750">
              <a:buSzPct val="110000"/>
              <a:buFont typeface="AppleColorEmoji" charset="0"/>
              <a:buChar char="🙁"/>
              <a:defRPr/>
            </a:pPr>
            <a:r>
              <a:rPr lang="en-US" dirty="0" smtClean="0"/>
              <a:t>if initial </a:t>
            </a:r>
            <a:r>
              <a:rPr lang="en-US" dirty="0"/>
              <a:t>weights are too large then most neurons </a:t>
            </a:r>
            <a:r>
              <a:rPr lang="en-US" dirty="0" smtClean="0"/>
              <a:t>would saturate</a:t>
            </a:r>
          </a:p>
        </p:txBody>
      </p:sp>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smtClean="0"/>
              <a:t>Takes a real-valued number and “squashes” it into range between 0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23783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rPr>
                            <m:t>0,1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237839" cy="307777"/>
              </a:xfrm>
              <a:prstGeom prst="rect">
                <a:avLst/>
              </a:prstGeom>
              <a:blipFill rotWithShape="0">
                <a:blip r:embed="rId4"/>
                <a:stretch>
                  <a:fillRect l="-3448" b="-14000"/>
                </a:stretch>
              </a:blipFill>
            </p:spPr>
            <p:txBody>
              <a:bodyPr/>
              <a:lstStyle/>
              <a:p>
                <a:r>
                  <a:rPr lang="el-GR">
                    <a:noFill/>
                  </a:rPr>
                  <a:t> </a:t>
                </a:r>
              </a:p>
            </p:txBody>
          </p:sp>
        </mc:Fallback>
      </mc:AlternateContent>
      <p:sp>
        <p:nvSpPr>
          <p:cNvPr id="4" name="Ορθογώνιο 3"/>
          <p:cNvSpPr/>
          <p:nvPr/>
        </p:nvSpPr>
        <p:spPr>
          <a:xfrm>
            <a:off x="622030" y="3314700"/>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00700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a:t>
            </a:r>
            <a:r>
              <a:rPr lang="en-US" dirty="0" err="1" smtClean="0"/>
              <a:t>Tanh</a:t>
            </a:r>
            <a:endParaRPr lang="en-US" dirty="0"/>
          </a:p>
        </p:txBody>
      </p:sp>
      <mc:AlternateContent xmlns:mc="http://schemas.openxmlformats.org/markup-compatibility/2006" xmlns:a14="http://schemas.microsoft.com/office/drawing/2010/main">
        <mc:Choice Requires="a14">
          <p:sp>
            <p:nvSpPr>
              <p:cNvPr id="14" name="Ορθογώνιο 13"/>
              <p:cNvSpPr/>
              <p:nvPr/>
            </p:nvSpPr>
            <p:spPr>
              <a:xfrm>
                <a:off x="398880" y="3740858"/>
                <a:ext cx="8478420" cy="923330"/>
              </a:xfrm>
              <a:prstGeom prst="rect">
                <a:avLst/>
              </a:prstGeom>
            </p:spPr>
            <p:txBody>
              <a:bodyPr wrap="square">
                <a:spAutoFit/>
              </a:bodyPr>
              <a:lstStyle/>
              <a:p>
                <a:pPr marL="285750" lvl="2" indent="-285750">
                  <a:buFont typeface=".AppleSystemUIFont" charset="-120"/>
                  <a:buChar char="-"/>
                  <a:defRPr/>
                </a:pPr>
                <a:r>
                  <a:rPr lang="en-US" dirty="0" smtClean="0"/>
                  <a:t>Like sigmoid, </a:t>
                </a:r>
                <a:r>
                  <a:rPr lang="en-US" dirty="0" err="1" smtClean="0"/>
                  <a:t>tanh</a:t>
                </a:r>
                <a:r>
                  <a:rPr lang="en-US" dirty="0" smtClean="0"/>
                  <a:t> neurons </a:t>
                </a:r>
                <a:r>
                  <a:rPr lang="en-US" b="1" dirty="0" smtClean="0">
                    <a:solidFill>
                      <a:schemeClr val="accent2"/>
                    </a:solidFill>
                  </a:rPr>
                  <a:t>saturate</a:t>
                </a:r>
              </a:p>
              <a:p>
                <a:pPr marL="285750" lvl="2" indent="-285750">
                  <a:buFont typeface=".AppleSystemUIFont" charset="-120"/>
                  <a:buChar char="-"/>
                  <a:defRPr/>
                </a:pPr>
                <a:r>
                  <a:rPr lang="en-US" dirty="0" smtClean="0"/>
                  <a:t>Unlike sigmoid, output is </a:t>
                </a:r>
                <a:r>
                  <a:rPr lang="en-US" b="1" dirty="0" smtClean="0">
                    <a:solidFill>
                      <a:schemeClr val="accent2"/>
                    </a:solidFill>
                  </a:rPr>
                  <a:t>zero-centered</a:t>
                </a:r>
              </a:p>
              <a:p>
                <a:pPr marL="285750" lvl="2" indent="-285750">
                  <a:buFont typeface=".AppleSystemUIFont" charset="-120"/>
                  <a:buChar char="-"/>
                  <a:defRPr/>
                </a:pPr>
                <a:r>
                  <a:rPr lang="en-US" dirty="0" err="1" smtClean="0">
                    <a:solidFill>
                      <a:schemeClr val="tx1"/>
                    </a:solidFill>
                  </a:rPr>
                  <a:t>Tanh</a:t>
                </a:r>
                <a:r>
                  <a:rPr lang="en-US" dirty="0" smtClean="0">
                    <a:solidFill>
                      <a:schemeClr val="tx1"/>
                    </a:solidFill>
                  </a:rPr>
                  <a:t> is a </a:t>
                </a:r>
                <a:r>
                  <a:rPr lang="en-US" b="1" dirty="0" smtClean="0">
                    <a:solidFill>
                      <a:schemeClr val="accent2"/>
                    </a:solidFill>
                  </a:rPr>
                  <a:t>scaled sigmoid</a:t>
                </a:r>
                <a:r>
                  <a:rPr lang="en-US" dirty="0" smtClean="0">
                    <a:solidFill>
                      <a:schemeClr val="tx1"/>
                    </a:solidFill>
                  </a:rPr>
                  <a:t>: </a:t>
                </a:r>
                <a14:m>
                  <m:oMath xmlns:m="http://schemas.openxmlformats.org/officeDocument/2006/math">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charset="0"/>
                          </a:rPr>
                          <m:t>tanh</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charset="0"/>
                              </a:rPr>
                              <m:t>𝑥</m:t>
                            </m:r>
                          </m:e>
                        </m:d>
                      </m:e>
                    </m:func>
                    <m:r>
                      <a:rPr lang="en-US" b="0" i="1" smtClean="0">
                        <a:solidFill>
                          <a:schemeClr val="tx1"/>
                        </a:solidFill>
                        <a:latin typeface="Cambria Math" charset="0"/>
                      </a:rPr>
                      <m:t>=2</m:t>
                    </m:r>
                    <m:r>
                      <a:rPr lang="en-US" b="0" i="1" smtClean="0">
                        <a:solidFill>
                          <a:schemeClr val="tx1"/>
                        </a:solidFill>
                        <a:latin typeface="Cambria Math" charset="0"/>
                      </a:rPr>
                      <m:t>𝑠𝑖𝑔𝑚</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charset="0"/>
                          </a:rPr>
                          <m:t>2</m:t>
                        </m:r>
                        <m:r>
                          <a:rPr lang="en-US" b="0" i="1" smtClean="0">
                            <a:solidFill>
                              <a:schemeClr val="tx1"/>
                            </a:solidFill>
                            <a:latin typeface="Cambria Math" charset="0"/>
                          </a:rPr>
                          <m:t>𝑥</m:t>
                        </m:r>
                      </m:e>
                    </m:d>
                    <m:r>
                      <a:rPr lang="en-US" b="0" i="1" smtClean="0">
                        <a:solidFill>
                          <a:schemeClr val="tx1"/>
                        </a:solidFill>
                        <a:latin typeface="Cambria Math" charset="0"/>
                      </a:rPr>
                      <m:t>−1</m:t>
                    </m:r>
                  </m:oMath>
                </a14:m>
                <a:endParaRPr lang="en-US" dirty="0" smtClean="0">
                  <a:solidFill>
                    <a:schemeClr val="tx1"/>
                  </a:solidFill>
                </a:endParaRPr>
              </a:p>
            </p:txBody>
          </p:sp>
        </mc:Choice>
        <mc:Fallback xmlns="">
          <p:sp>
            <p:nvSpPr>
              <p:cNvPr id="14" name="Ορθογώνιο 13"/>
              <p:cNvSpPr>
                <a:spLocks noRot="1" noChangeAspect="1" noMove="1" noResize="1" noEditPoints="1" noAdjustHandles="1" noChangeArrowheads="1" noChangeShapeType="1" noTextEdit="1"/>
              </p:cNvSpPr>
              <p:nvPr/>
            </p:nvSpPr>
            <p:spPr>
              <a:xfrm>
                <a:off x="398880" y="3740858"/>
                <a:ext cx="8478420" cy="923330"/>
              </a:xfrm>
              <a:prstGeom prst="rect">
                <a:avLst/>
              </a:prstGeom>
              <a:blipFill rotWithShape="0">
                <a:blip r:embed="rId3"/>
                <a:stretch>
                  <a:fillRect l="-575" t="-3974" b="-9934"/>
                </a:stretch>
              </a:blipFill>
            </p:spPr>
            <p:txBody>
              <a:bodyPr/>
              <a:lstStyle/>
              <a:p>
                <a:r>
                  <a:rPr lang="el-GR">
                    <a:noFill/>
                  </a:rPr>
                  <a:t> </a:t>
                </a:r>
              </a:p>
            </p:txBody>
          </p:sp>
        </mc:Fallback>
      </mc:AlternateContent>
      <p:sp>
        <p:nvSpPr>
          <p:cNvPr id="2" name="Ορθογώνιο 1"/>
          <p:cNvSpPr/>
          <p:nvPr/>
        </p:nvSpPr>
        <p:spPr>
          <a:xfrm>
            <a:off x="3822700" y="1421632"/>
            <a:ext cx="3898900" cy="1200329"/>
          </a:xfrm>
          <a:prstGeom prst="rect">
            <a:avLst/>
          </a:prstGeom>
        </p:spPr>
        <p:txBody>
          <a:bodyPr wrap="square">
            <a:spAutoFit/>
          </a:bodyPr>
          <a:lstStyle/>
          <a:p>
            <a:pPr>
              <a:defRPr/>
            </a:pPr>
            <a:r>
              <a:rPr lang="en-US" dirty="0" smtClean="0"/>
              <a:t>Takes a real-valued number and “squashes” it into range between -1 and 1. </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43020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d>
                        <m:dPr>
                          <m:begChr m:val="["/>
                          <m:endChr m:val="]"/>
                          <m:ctrlPr>
                            <a:rPr lang="mr-IN" sz="2000" i="1">
                              <a:latin typeface="Cambria Math" panose="02040503050406030204" pitchFamily="18" charset="0"/>
                            </a:rPr>
                          </m:ctrlPr>
                        </m:dPr>
                        <m:e>
                          <m:r>
                            <a:rPr lang="en-US" sz="2000" i="1">
                              <a:latin typeface="Cambria Math" charset="0"/>
                              <a:ea typeface="Cambria Math" charset="0"/>
                              <a:cs typeface="Cambria Math" charset="0"/>
                            </a:rPr>
                            <m:t>−</m:t>
                          </m:r>
                          <m:r>
                            <a:rPr lang="en-US" sz="2000" b="0" i="1" smtClean="0">
                              <a:latin typeface="Cambria Math" charset="0"/>
                              <a:ea typeface="Cambria Math" charset="0"/>
                              <a:cs typeface="Cambria Math" charset="0"/>
                            </a:rPr>
                            <m:t>1</m:t>
                          </m:r>
                          <m:r>
                            <a:rPr lang="en-US" sz="2000" i="1">
                              <a:latin typeface="Cambria Math" charset="0"/>
                            </a:rPr>
                            <m:t>,1</m:t>
                          </m:r>
                        </m:e>
                      </m:d>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430200" cy="307777"/>
              </a:xfrm>
              <a:prstGeom prst="rect">
                <a:avLst/>
              </a:prstGeom>
              <a:blipFill rotWithShape="0">
                <a:blip r:embed="rId4"/>
                <a:stretch>
                  <a:fillRect l="-2979" b="-10000"/>
                </a:stretch>
              </a:blipFill>
            </p:spPr>
            <p:txBody>
              <a:bodyPr/>
              <a:lstStyle/>
              <a:p>
                <a:r>
                  <a:rPr lang="el-GR">
                    <a:noFill/>
                  </a:rPr>
                  <a:t> </a:t>
                </a:r>
              </a:p>
            </p:txBody>
          </p:sp>
        </mc:Fallback>
      </mc:AlternateContent>
      <p:pic>
        <p:nvPicPr>
          <p:cNvPr id="5" name="Εικόνα 4"/>
          <p:cNvPicPr>
            <a:picLocks noChangeAspect="1"/>
          </p:cNvPicPr>
          <p:nvPr/>
        </p:nvPicPr>
        <p:blipFill>
          <a:blip r:embed="rId5"/>
          <a:stretch>
            <a:fillRect/>
          </a:stretch>
        </p:blipFill>
        <p:spPr>
          <a:xfrm>
            <a:off x="657931" y="1155921"/>
            <a:ext cx="2993318" cy="2110352"/>
          </a:xfrm>
          <a:prstGeom prst="rect">
            <a:avLst/>
          </a:prstGeom>
        </p:spPr>
      </p:pic>
      <p:sp>
        <p:nvSpPr>
          <p:cNvPr id="7" name="Ορθογώνιο 6"/>
          <p:cNvSpPr/>
          <p:nvPr/>
        </p:nvSpPr>
        <p:spPr>
          <a:xfrm>
            <a:off x="704515" y="3266273"/>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88514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Activation: </a:t>
            </a:r>
            <a:r>
              <a:rPr lang="en-US" dirty="0" err="1" smtClean="0"/>
              <a:t>ReLU</a:t>
            </a:r>
            <a:endParaRPr lang="en-US" dirty="0"/>
          </a:p>
        </p:txBody>
      </p:sp>
      <p:sp>
        <p:nvSpPr>
          <p:cNvPr id="2" name="Ορθογώνιο 1"/>
          <p:cNvSpPr/>
          <p:nvPr/>
        </p:nvSpPr>
        <p:spPr>
          <a:xfrm>
            <a:off x="3822700" y="1421632"/>
            <a:ext cx="3898900" cy="923330"/>
          </a:xfrm>
          <a:prstGeom prst="rect">
            <a:avLst/>
          </a:prstGeom>
        </p:spPr>
        <p:txBody>
          <a:bodyPr wrap="square">
            <a:spAutoFit/>
          </a:bodyPr>
          <a:lstStyle/>
          <a:p>
            <a:pPr>
              <a:defRPr/>
            </a:pPr>
            <a:r>
              <a:rPr lang="en-US" dirty="0" smtClean="0"/>
              <a:t>Takes a real-valued number and thresholds it </a:t>
            </a:r>
            <a:r>
              <a:rPr lang="en-US" dirty="0"/>
              <a:t>at zero</a:t>
            </a:r>
          </a:p>
          <a:p>
            <a:pPr>
              <a:defRPr/>
            </a:pP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5153230" y="2314184"/>
                <a:ext cx="10267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l-GR" sz="2000" i="1" smtClean="0">
                              <a:latin typeface="Cambria Math" panose="02040503050406030204" pitchFamily="18" charset="0"/>
                            </a:rPr>
                          </m:ctrlPr>
                        </m:sSupPr>
                        <m:e>
                          <m:r>
                            <a:rPr lang="en-US" sz="2000" i="1">
                              <a:latin typeface="Cambria Math" charset="0"/>
                            </a:rPr>
                            <m:t>𝑅</m:t>
                          </m:r>
                        </m:e>
                        <m:sup>
                          <m:r>
                            <a:rPr lang="en-US" sz="2000" i="1">
                              <a:latin typeface="Cambria Math" charset="0"/>
                            </a:rPr>
                            <m:t>𝑛</m:t>
                          </m:r>
                        </m:sup>
                      </m:sSup>
                      <m:r>
                        <a:rPr lang="is-IS" sz="2000" i="1">
                          <a:latin typeface="Cambria Math" charset="0"/>
                        </a:rPr>
                        <m:t>→</m:t>
                      </m:r>
                      <m:sSubSup>
                        <m:sSubSupPr>
                          <m:ctrlPr>
                            <a:rPr lang="en-US" sz="2000" i="1" smtClean="0">
                              <a:latin typeface="Cambria Math" panose="02040503050406030204" pitchFamily="18" charset="0"/>
                            </a:rPr>
                          </m:ctrlPr>
                        </m:sSubSupPr>
                        <m:e>
                          <m:r>
                            <a:rPr lang="en-US" sz="2000" b="0" i="1" smtClean="0">
                              <a:latin typeface="Cambria Math" charset="0"/>
                            </a:rPr>
                            <m:t>𝑅</m:t>
                          </m:r>
                        </m:e>
                        <m:sub>
                          <m:r>
                            <a:rPr lang="en-US" sz="2000" b="0" i="1" smtClean="0">
                              <a:latin typeface="Cambria Math" charset="0"/>
                            </a:rPr>
                            <m:t>+</m:t>
                          </m:r>
                        </m:sub>
                        <m:sup>
                          <m:r>
                            <a:rPr lang="en-US" sz="2000" b="0" i="1" smtClean="0">
                              <a:latin typeface="Cambria Math" charset="0"/>
                            </a:rPr>
                            <m:t>𝑛</m:t>
                          </m:r>
                        </m:sup>
                      </m:sSubSup>
                    </m:oMath>
                  </m:oMathPara>
                </a14:m>
                <a:endParaRPr lang="el-GR" sz="2000" i="1" dirty="0"/>
              </a:p>
            </p:txBody>
          </p:sp>
        </mc:Choice>
        <mc:Fallback xmlns="">
          <p:sp>
            <p:nvSpPr>
              <p:cNvPr id="3" name="TextBox 2"/>
              <p:cNvSpPr txBox="1">
                <a:spLocks noRot="1" noChangeAspect="1" noMove="1" noResize="1" noEditPoints="1" noAdjustHandles="1" noChangeArrowheads="1" noChangeShapeType="1" noTextEdit="1"/>
              </p:cNvSpPr>
              <p:nvPr/>
            </p:nvSpPr>
            <p:spPr>
              <a:xfrm>
                <a:off x="5153230" y="2314184"/>
                <a:ext cx="1026755" cy="307777"/>
              </a:xfrm>
              <a:prstGeom prst="rect">
                <a:avLst/>
              </a:prstGeom>
              <a:blipFill rotWithShape="0">
                <a:blip r:embed="rId3"/>
                <a:stretch>
                  <a:fillRect l="-4734" r="-1183" b="-18000"/>
                </a:stretch>
              </a:blipFill>
            </p:spPr>
            <p:txBody>
              <a:bodyPr/>
              <a:lstStyle/>
              <a:p>
                <a:r>
                  <a:rPr lang="el-GR">
                    <a:noFill/>
                  </a:rPr>
                  <a:t> </a:t>
                </a:r>
              </a:p>
            </p:txBody>
          </p:sp>
        </mc:Fallback>
      </mc:AlternateContent>
      <p:pic>
        <p:nvPicPr>
          <p:cNvPr id="6" name="Εικόνα 5"/>
          <p:cNvPicPr>
            <a:picLocks noChangeAspect="1"/>
          </p:cNvPicPr>
          <p:nvPr/>
        </p:nvPicPr>
        <p:blipFill>
          <a:blip r:embed="rId4"/>
          <a:stretch>
            <a:fillRect/>
          </a:stretch>
        </p:blipFill>
        <p:spPr>
          <a:xfrm>
            <a:off x="657931" y="1191897"/>
            <a:ext cx="2993318" cy="2140831"/>
          </a:xfrm>
          <a:prstGeom prst="rect">
            <a:avLst/>
          </a:prstGeom>
        </p:spPr>
      </p:pic>
      <p:sp>
        <p:nvSpPr>
          <p:cNvPr id="9" name="Rectangle 8"/>
          <p:cNvSpPr/>
          <p:nvPr/>
        </p:nvSpPr>
        <p:spPr>
          <a:xfrm>
            <a:off x="657931" y="3609727"/>
            <a:ext cx="7934789" cy="2862322"/>
          </a:xfrm>
          <a:prstGeom prst="rect">
            <a:avLst/>
          </a:prstGeom>
        </p:spPr>
        <p:txBody>
          <a:bodyPr wrap="square">
            <a:spAutoFit/>
          </a:bodyPr>
          <a:lstStyle/>
          <a:p>
            <a:r>
              <a:rPr lang="en-US" dirty="0" smtClean="0"/>
              <a:t>Most Deep Networks use </a:t>
            </a:r>
            <a:r>
              <a:rPr lang="en-US" dirty="0" err="1" smtClean="0"/>
              <a:t>ReLU</a:t>
            </a:r>
            <a:r>
              <a:rPr lang="en-US" dirty="0" smtClean="0"/>
              <a:t> nowadays </a:t>
            </a:r>
          </a:p>
          <a:p>
            <a:pPr marL="285750" indent="-285750">
              <a:buFont typeface="AppleColorEmoji" charset="0"/>
              <a:buChar char="🙂"/>
            </a:pPr>
            <a:endParaRPr lang="en-US" dirty="0" smtClean="0"/>
          </a:p>
          <a:p>
            <a:pPr marL="285750" indent="-285750">
              <a:buFont typeface="AppleColorEmoji" charset="0"/>
              <a:buChar char="🙂"/>
            </a:pPr>
            <a:r>
              <a:rPr lang="en-US" dirty="0"/>
              <a:t>T</a:t>
            </a:r>
            <a:r>
              <a:rPr lang="en-US" dirty="0" smtClean="0"/>
              <a:t>rains </a:t>
            </a:r>
            <a:r>
              <a:rPr lang="en-US" dirty="0"/>
              <a:t>much </a:t>
            </a:r>
            <a:r>
              <a:rPr lang="en-US" b="1" dirty="0" smtClean="0">
                <a:solidFill>
                  <a:schemeClr val="accent2"/>
                </a:solidFill>
              </a:rPr>
              <a:t>faster</a:t>
            </a:r>
            <a:endParaRPr lang="en-US" b="1" dirty="0">
              <a:solidFill>
                <a:schemeClr val="accent2"/>
              </a:solidFill>
            </a:endParaRPr>
          </a:p>
          <a:p>
            <a:pPr marL="742950" lvl="1" indent="-285750">
              <a:buFont typeface="Arial" charset="0"/>
              <a:buChar char="•"/>
            </a:pPr>
            <a:r>
              <a:rPr lang="en-US" dirty="0" smtClean="0"/>
              <a:t>accelerates </a:t>
            </a:r>
            <a:r>
              <a:rPr lang="en-US" dirty="0"/>
              <a:t>the convergence of </a:t>
            </a:r>
            <a:r>
              <a:rPr lang="en-US" dirty="0" smtClean="0"/>
              <a:t>SGD</a:t>
            </a:r>
          </a:p>
          <a:p>
            <a:pPr marL="742950" lvl="1" indent="-285750">
              <a:buFont typeface="Arial" charset="0"/>
              <a:buChar char="•"/>
            </a:pPr>
            <a:r>
              <a:rPr lang="en-US" dirty="0"/>
              <a:t>due </a:t>
            </a:r>
            <a:r>
              <a:rPr lang="en-US" dirty="0" smtClean="0"/>
              <a:t>to </a:t>
            </a:r>
            <a:r>
              <a:rPr lang="en-US" dirty="0"/>
              <a:t>linear, non-saturating form</a:t>
            </a:r>
            <a:r>
              <a:rPr lang="en-US" dirty="0" smtClean="0"/>
              <a:t> </a:t>
            </a:r>
          </a:p>
          <a:p>
            <a:pPr marL="285750" indent="-285750">
              <a:buFont typeface="AppleColorEmoji" charset="0"/>
              <a:buChar char="🙂"/>
            </a:pPr>
            <a:r>
              <a:rPr lang="en-US" dirty="0" smtClean="0"/>
              <a:t>Less expensive operations</a:t>
            </a:r>
          </a:p>
          <a:p>
            <a:pPr marL="742950" lvl="1" indent="-285750">
              <a:buFont typeface="Arial" charset="0"/>
              <a:buChar char="•"/>
            </a:pPr>
            <a:r>
              <a:rPr lang="en-US" dirty="0"/>
              <a:t>c</a:t>
            </a:r>
            <a:r>
              <a:rPr lang="en-US" dirty="0" smtClean="0"/>
              <a:t>ompared to sigmoid/</a:t>
            </a:r>
            <a:r>
              <a:rPr lang="en-US" dirty="0" err="1" smtClean="0"/>
              <a:t>tanh</a:t>
            </a:r>
            <a:r>
              <a:rPr lang="en-US" dirty="0" smtClean="0"/>
              <a:t> (exponentials etc.)</a:t>
            </a:r>
          </a:p>
          <a:p>
            <a:pPr marL="742950" lvl="1" indent="-285750">
              <a:buFont typeface="Arial" charset="0"/>
              <a:buChar char="•"/>
            </a:pPr>
            <a:r>
              <a:rPr lang="en-US" dirty="0"/>
              <a:t>implemented by simply thresholding a matrix </a:t>
            </a:r>
            <a:r>
              <a:rPr lang="en-US" dirty="0" smtClean="0"/>
              <a:t>at zero</a:t>
            </a:r>
          </a:p>
          <a:p>
            <a:pPr marL="285750" indent="-285750">
              <a:buFont typeface="AppleColorEmoji" charset="0"/>
              <a:buChar char="🙂"/>
            </a:pPr>
            <a:r>
              <a:rPr lang="en-US" dirty="0"/>
              <a:t>M</a:t>
            </a:r>
            <a:r>
              <a:rPr lang="en-US" dirty="0" smtClean="0"/>
              <a:t>ore </a:t>
            </a:r>
            <a:r>
              <a:rPr lang="en-US" b="1" dirty="0">
                <a:solidFill>
                  <a:schemeClr val="accent2"/>
                </a:solidFill>
              </a:rPr>
              <a:t>expressive </a:t>
            </a:r>
            <a:endParaRPr lang="en-US" b="1" dirty="0" smtClean="0">
              <a:solidFill>
                <a:schemeClr val="accent2"/>
              </a:solidFill>
            </a:endParaRPr>
          </a:p>
          <a:p>
            <a:pPr marL="285750" indent="-285750">
              <a:buFont typeface="AppleColorEmoji" charset="0"/>
              <a:buChar char="🙂"/>
            </a:pPr>
            <a:r>
              <a:rPr lang="en-US" dirty="0"/>
              <a:t>P</a:t>
            </a:r>
            <a:r>
              <a:rPr lang="en-US" dirty="0" smtClean="0"/>
              <a:t>revents </a:t>
            </a:r>
            <a:r>
              <a:rPr lang="en-US" dirty="0"/>
              <a:t>the </a:t>
            </a:r>
            <a:r>
              <a:rPr lang="en-US" b="1" dirty="0">
                <a:solidFill>
                  <a:schemeClr val="accent2"/>
                </a:solidFill>
              </a:rPr>
              <a:t>gradient vanishing </a:t>
            </a:r>
            <a:r>
              <a:rPr lang="en-US" b="1" dirty="0" smtClean="0">
                <a:solidFill>
                  <a:schemeClr val="accent2"/>
                </a:solidFill>
              </a:rPr>
              <a:t>problem</a:t>
            </a:r>
            <a:endParaRPr lang="en-US" b="1" dirty="0">
              <a:solidFill>
                <a:schemeClr val="accent2"/>
              </a:solidFill>
            </a:endParaRPr>
          </a:p>
        </p:txBody>
      </p:sp>
      <mc:AlternateContent xmlns:mc="http://schemas.openxmlformats.org/markup-compatibility/2006" xmlns:a14="http://schemas.microsoft.com/office/drawing/2010/main">
        <mc:Choice Requires="a14">
          <p:sp>
            <p:nvSpPr>
              <p:cNvPr id="8" name="Ορθογώνιο 7"/>
              <p:cNvSpPr/>
              <p:nvPr/>
            </p:nvSpPr>
            <p:spPr>
              <a:xfrm>
                <a:off x="6071137" y="1698631"/>
                <a:ext cx="19483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i="1">
                          <a:solidFill>
                            <a:srgbClr val="000000"/>
                          </a:solidFill>
                          <a:latin typeface="Cambria Math" charset="0"/>
                        </a:rPr>
                        <m:t>f</m:t>
                      </m:r>
                      <m:d>
                        <m:dPr>
                          <m:ctrlPr>
                            <a:rPr lang="en-US" b="0" i="1" smtClean="0">
                              <a:solidFill>
                                <a:srgbClr val="000000"/>
                              </a:solidFill>
                              <a:latin typeface="Cambria Math" panose="02040503050406030204" pitchFamily="18" charset="0"/>
                            </a:rPr>
                          </m:ctrlPr>
                        </m:dPr>
                        <m:e>
                          <m:r>
                            <a:rPr lang="en-US" b="0" i="1" smtClean="0">
                              <a:solidFill>
                                <a:srgbClr val="000000"/>
                              </a:solidFill>
                              <a:latin typeface="Cambria Math" charset="0"/>
                            </a:rPr>
                            <m:t>𝑥</m:t>
                          </m:r>
                        </m:e>
                      </m:d>
                      <m:r>
                        <a:rPr lang="en-US" b="0" i="1" smtClean="0">
                          <a:solidFill>
                            <a:srgbClr val="000000"/>
                          </a:solidFill>
                          <a:latin typeface="Cambria Math" charset="0"/>
                        </a:rPr>
                        <m:t>= </m:t>
                      </m:r>
                      <m:r>
                        <m:rPr>
                          <m:sty m:val="p"/>
                        </m:rPr>
                        <a:rPr lang="en-US" b="0" i="0" smtClean="0">
                          <a:solidFill>
                            <a:srgbClr val="000000"/>
                          </a:solidFill>
                          <a:latin typeface="Cambria Math" charset="0"/>
                        </a:rPr>
                        <m:t>max</m:t>
                      </m:r>
                      <m:r>
                        <a:rPr lang="en-US" b="0" i="1" smtClean="0">
                          <a:solidFill>
                            <a:srgbClr val="000000"/>
                          </a:solidFill>
                          <a:latin typeface="Cambria Math" charset="0"/>
                        </a:rPr>
                        <m:t>⁡(0,</m:t>
                      </m:r>
                      <m:r>
                        <a:rPr lang="en-US" b="0" i="1" smtClean="0">
                          <a:solidFill>
                            <a:srgbClr val="000000"/>
                          </a:solidFill>
                          <a:latin typeface="Cambria Math" charset="0"/>
                        </a:rPr>
                        <m:t>𝑥</m:t>
                      </m:r>
                      <m:r>
                        <a:rPr lang="en-US" b="0" i="1" smtClean="0">
                          <a:solidFill>
                            <a:srgbClr val="000000"/>
                          </a:solidFill>
                          <a:latin typeface="Cambria Math" charset="0"/>
                        </a:rPr>
                        <m:t>)</m:t>
                      </m:r>
                    </m:oMath>
                  </m:oMathPara>
                </a14:m>
                <a:endParaRPr lang="el-GR" dirty="0"/>
              </a:p>
            </p:txBody>
          </p:sp>
        </mc:Choice>
        <mc:Fallback xmlns="">
          <p:sp>
            <p:nvSpPr>
              <p:cNvPr id="8" name="Ορθογώνιο 7"/>
              <p:cNvSpPr>
                <a:spLocks noRot="1" noChangeAspect="1" noMove="1" noResize="1" noEditPoints="1" noAdjustHandles="1" noChangeArrowheads="1" noChangeShapeType="1" noTextEdit="1"/>
              </p:cNvSpPr>
              <p:nvPr/>
            </p:nvSpPr>
            <p:spPr>
              <a:xfrm>
                <a:off x="6071137" y="1698631"/>
                <a:ext cx="1948354" cy="369332"/>
              </a:xfrm>
              <a:prstGeom prst="rect">
                <a:avLst/>
              </a:prstGeom>
              <a:blipFill rotWithShape="0">
                <a:blip r:embed="rId5"/>
                <a:stretch>
                  <a:fillRect t="-95000" b="-126667"/>
                </a:stretch>
              </a:blipFill>
            </p:spPr>
            <p:txBody>
              <a:bodyPr/>
              <a:lstStyle/>
              <a:p>
                <a:r>
                  <a:rPr lang="el-GR">
                    <a:noFill/>
                  </a:rPr>
                  <a:t> </a:t>
                </a:r>
              </a:p>
            </p:txBody>
          </p:sp>
        </mc:Fallback>
      </mc:AlternateContent>
      <p:sp>
        <p:nvSpPr>
          <p:cNvPr id="10" name="Ορθογώνιο 9"/>
          <p:cNvSpPr/>
          <p:nvPr/>
        </p:nvSpPr>
        <p:spPr>
          <a:xfrm>
            <a:off x="704515" y="3332728"/>
            <a:ext cx="2900149" cy="233718"/>
          </a:xfrm>
          <a:prstGeom prst="rect">
            <a:avLst/>
          </a:prstGeom>
        </p:spPr>
        <p:txBody>
          <a:bodyPr wrap="square">
            <a:spAutoFit/>
          </a:bodyPr>
          <a:lstStyle/>
          <a:p>
            <a:pPr>
              <a:defRPr/>
            </a:pPr>
            <a:r>
              <a:rPr lang="en-US" sz="900" i="1" dirty="0"/>
              <a:t>http://</a:t>
            </a:r>
            <a:r>
              <a:rPr lang="en-US" sz="900" i="1" dirty="0" err="1"/>
              <a:t>adilmoujahid.com</a:t>
            </a:r>
            <a:r>
              <a:rPr lang="en-US" sz="900" i="1" dirty="0"/>
              <a:t>/images/</a:t>
            </a:r>
            <a:r>
              <a:rPr lang="en-US" sz="900" i="1" dirty="0" err="1"/>
              <a:t>activation.png</a:t>
            </a:r>
            <a:endParaRPr lang="en-US" sz="900" i="1" dirty="0"/>
          </a:p>
        </p:txBody>
      </p:sp>
    </p:spTree>
    <p:extLst>
      <p:ext uri="{BB962C8B-B14F-4D97-AF65-F5344CB8AC3E}">
        <p14:creationId xmlns:p14="http://schemas.microsoft.com/office/powerpoint/2010/main" val="1687240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Εικόνα 12"/>
          <p:cNvPicPr>
            <a:picLocks noChangeAspect="1"/>
          </p:cNvPicPr>
          <p:nvPr/>
        </p:nvPicPr>
        <p:blipFill>
          <a:blip r:embed="rId3"/>
          <a:stretch>
            <a:fillRect/>
          </a:stretch>
        </p:blipFill>
        <p:spPr>
          <a:xfrm>
            <a:off x="1320800" y="1041400"/>
            <a:ext cx="5956300" cy="2405993"/>
          </a:xfrm>
          <a:prstGeom prst="rect">
            <a:avLst/>
          </a:prstGeom>
        </p:spPr>
      </p:pic>
      <p:sp>
        <p:nvSpPr>
          <p:cNvPr id="14"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Overfitting</a:t>
            </a:r>
            <a:endParaRPr lang="en-US" dirty="0"/>
          </a:p>
        </p:txBody>
      </p:sp>
      <p:sp>
        <p:nvSpPr>
          <p:cNvPr id="18" name="TextBox 17"/>
          <p:cNvSpPr txBox="1"/>
          <p:nvPr/>
        </p:nvSpPr>
        <p:spPr>
          <a:xfrm>
            <a:off x="4432300" y="4300255"/>
            <a:ext cx="3594100" cy="1477328"/>
          </a:xfrm>
          <a:prstGeom prst="rect">
            <a:avLst/>
          </a:prstGeom>
          <a:noFill/>
        </p:spPr>
        <p:txBody>
          <a:bodyPr wrap="square" rtlCol="0">
            <a:spAutoFit/>
          </a:bodyPr>
          <a:lstStyle/>
          <a:p>
            <a:pPr algn="just"/>
            <a:r>
              <a:rPr lang="en-US" dirty="0" smtClean="0"/>
              <a:t>Learned hypothesis may </a:t>
            </a:r>
            <a:r>
              <a:rPr lang="en-US" b="1" dirty="0" smtClean="0">
                <a:solidFill>
                  <a:schemeClr val="accent2"/>
                </a:solidFill>
              </a:rPr>
              <a:t>fit</a:t>
            </a:r>
            <a:r>
              <a:rPr lang="en-US" dirty="0" smtClean="0"/>
              <a:t> the training data very well</a:t>
            </a:r>
            <a:r>
              <a:rPr lang="en-US" dirty="0"/>
              <a:t>, </a:t>
            </a:r>
            <a:r>
              <a:rPr lang="en-US" dirty="0" smtClean="0"/>
              <a:t>even outliers</a:t>
            </a:r>
            <a:r>
              <a:rPr lang="en-US" dirty="0"/>
              <a:t> (</a:t>
            </a:r>
            <a:r>
              <a:rPr lang="en-US" b="1" dirty="0">
                <a:solidFill>
                  <a:schemeClr val="accent2"/>
                </a:solidFill>
              </a:rPr>
              <a:t>noise</a:t>
            </a:r>
            <a:r>
              <a:rPr lang="en-US" dirty="0"/>
              <a:t>) </a:t>
            </a:r>
            <a:r>
              <a:rPr lang="en-US" dirty="0" smtClean="0"/>
              <a:t>but fail to </a:t>
            </a:r>
            <a:r>
              <a:rPr lang="en-US" b="1" dirty="0" smtClean="0">
                <a:solidFill>
                  <a:schemeClr val="accent2"/>
                </a:solidFill>
              </a:rPr>
              <a:t>generalize</a:t>
            </a:r>
            <a:r>
              <a:rPr lang="en-US" dirty="0" smtClean="0"/>
              <a:t> to new examples (test data)</a:t>
            </a:r>
            <a:endParaRPr lang="el-GR" dirty="0"/>
          </a:p>
        </p:txBody>
      </p:sp>
      <p:pic>
        <p:nvPicPr>
          <p:cNvPr id="20" name="Εικόνα 19"/>
          <p:cNvPicPr>
            <a:picLocks noChangeAspect="1"/>
          </p:cNvPicPr>
          <p:nvPr/>
        </p:nvPicPr>
        <p:blipFill>
          <a:blip r:embed="rId4"/>
          <a:stretch>
            <a:fillRect/>
          </a:stretch>
        </p:blipFill>
        <p:spPr>
          <a:xfrm>
            <a:off x="342900" y="3447393"/>
            <a:ext cx="3956050" cy="2906053"/>
          </a:xfrm>
          <a:prstGeom prst="rect">
            <a:avLst/>
          </a:prstGeom>
        </p:spPr>
      </p:pic>
      <p:sp>
        <p:nvSpPr>
          <p:cNvPr id="2" name="Ορθογώνιο 1"/>
          <p:cNvSpPr/>
          <p:nvPr/>
        </p:nvSpPr>
        <p:spPr>
          <a:xfrm>
            <a:off x="4432300" y="3527576"/>
            <a:ext cx="4572000" cy="230832"/>
          </a:xfrm>
          <a:prstGeom prst="rect">
            <a:avLst/>
          </a:prstGeom>
        </p:spPr>
        <p:txBody>
          <a:bodyPr>
            <a:spAutoFit/>
          </a:bodyPr>
          <a:lstStyle/>
          <a:p>
            <a:r>
              <a:rPr lang="en-US" sz="900" i="1" dirty="0"/>
              <a:t>http://</a:t>
            </a:r>
            <a:r>
              <a:rPr lang="en-US" sz="900" i="1" dirty="0" err="1"/>
              <a:t>wiki.bethanycrane.com</a:t>
            </a:r>
            <a:r>
              <a:rPr lang="en-US" sz="900" i="1" dirty="0"/>
              <a:t>/overfitting-of-data</a:t>
            </a:r>
          </a:p>
        </p:txBody>
      </p:sp>
      <p:sp>
        <p:nvSpPr>
          <p:cNvPr id="4" name="Ορθογώνιο 3"/>
          <p:cNvSpPr/>
          <p:nvPr/>
        </p:nvSpPr>
        <p:spPr>
          <a:xfrm>
            <a:off x="342900" y="6433629"/>
            <a:ext cx="4572000" cy="230832"/>
          </a:xfrm>
          <a:prstGeom prst="rect">
            <a:avLst/>
          </a:prstGeom>
        </p:spPr>
        <p:txBody>
          <a:bodyPr>
            <a:spAutoFit/>
          </a:bodyPr>
          <a:lstStyle/>
          <a:p>
            <a:r>
              <a:rPr lang="en-US" sz="900" i="1" dirty="0"/>
              <a:t>https://</a:t>
            </a:r>
            <a:r>
              <a:rPr lang="en-US" sz="900" i="1" dirty="0" err="1"/>
              <a:t>www.neuraldesigner.com</a:t>
            </a:r>
            <a:r>
              <a:rPr lang="en-US" sz="900" i="1" dirty="0"/>
              <a:t>/images/learning/</a:t>
            </a:r>
            <a:r>
              <a:rPr lang="en-US" sz="900" i="1" dirty="0" err="1"/>
              <a:t>selection_error.svg</a:t>
            </a:r>
            <a:endParaRPr lang="el-GR" sz="900" i="1" dirty="0"/>
          </a:p>
        </p:txBody>
      </p:sp>
    </p:spTree>
    <p:extLst>
      <p:ext uri="{BB962C8B-B14F-4D97-AF65-F5344CB8AC3E}">
        <p14:creationId xmlns:p14="http://schemas.microsoft.com/office/powerpoint/2010/main" val="1866904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35872" y="1211263"/>
            <a:ext cx="8250928" cy="1754327"/>
          </a:xfrm>
          <a:prstGeom prst="rect">
            <a:avLst/>
          </a:prstGeom>
        </p:spPr>
        <p:txBody>
          <a:bodyPr wrap="square">
            <a:spAutoFit/>
          </a:bodyPr>
          <a:lstStyle/>
          <a:p>
            <a:r>
              <a:rPr lang="en-US" dirty="0" smtClean="0"/>
              <a:t>A machine </a:t>
            </a:r>
            <a:r>
              <a:rPr lang="en-US" dirty="0"/>
              <a:t>learning </a:t>
            </a:r>
            <a:r>
              <a:rPr lang="en-US" dirty="0" smtClean="0"/>
              <a:t>subfield </a:t>
            </a:r>
            <a:r>
              <a:rPr lang="en-US" dirty="0"/>
              <a:t>of learning </a:t>
            </a:r>
            <a:r>
              <a:rPr lang="en-US" b="1" dirty="0">
                <a:solidFill>
                  <a:srgbClr val="E68230"/>
                </a:solidFill>
              </a:rPr>
              <a:t>representations</a:t>
            </a:r>
            <a:r>
              <a:rPr lang="en-US" dirty="0">
                <a:solidFill>
                  <a:srgbClr val="E68230"/>
                </a:solidFill>
              </a:rPr>
              <a:t> </a:t>
            </a:r>
            <a:r>
              <a:rPr lang="en-US" dirty="0"/>
              <a:t>of data. Exceptional effective at </a:t>
            </a:r>
            <a:r>
              <a:rPr lang="en-US" b="1" dirty="0">
                <a:solidFill>
                  <a:srgbClr val="E68230"/>
                </a:solidFill>
              </a:rPr>
              <a:t>learning patterns</a:t>
            </a:r>
            <a:r>
              <a:rPr lang="en-US" dirty="0" smtClean="0"/>
              <a:t>.</a:t>
            </a:r>
          </a:p>
          <a:p>
            <a:r>
              <a:rPr lang="en-US" dirty="0"/>
              <a:t>Deep learning algorithms attempt to learn (multiple levels of) representation </a:t>
            </a:r>
            <a:r>
              <a:rPr lang="en-US" dirty="0" smtClean="0"/>
              <a:t>by </a:t>
            </a:r>
            <a:r>
              <a:rPr lang="en-US" dirty="0"/>
              <a:t>using a </a:t>
            </a:r>
            <a:r>
              <a:rPr lang="en-US" b="1" dirty="0">
                <a:solidFill>
                  <a:srgbClr val="E68230"/>
                </a:solidFill>
              </a:rPr>
              <a:t>hierarchy of multiple layers</a:t>
            </a:r>
          </a:p>
          <a:p>
            <a:r>
              <a:rPr lang="en-US" dirty="0"/>
              <a:t>If you provide the system </a:t>
            </a:r>
            <a:r>
              <a:rPr lang="en-US" b="1" dirty="0">
                <a:solidFill>
                  <a:srgbClr val="E68230"/>
                </a:solidFill>
              </a:rPr>
              <a:t>tons of information</a:t>
            </a:r>
            <a:r>
              <a:rPr lang="en-US" dirty="0"/>
              <a:t>, it begins to understand it and respond in useful ways</a:t>
            </a:r>
            <a:r>
              <a:rPr lang="en-US" dirty="0" smtClean="0"/>
              <a:t>.</a:t>
            </a:r>
            <a:endParaRPr lang="en-US" dirty="0"/>
          </a:p>
        </p:txBody>
      </p:sp>
      <p:sp>
        <p:nvSpPr>
          <p:cNvPr id="12"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What is Deep Learning </a:t>
            </a:r>
            <a:r>
              <a:rPr lang="en-US" sz="4000" dirty="0" smtClean="0"/>
              <a:t>(DL) </a:t>
            </a:r>
            <a:r>
              <a:rPr lang="en-US" dirty="0" smtClean="0"/>
              <a:t>? </a:t>
            </a:r>
            <a:endParaRPr lang="en-US" dirty="0"/>
          </a:p>
        </p:txBody>
      </p:sp>
      <p:pic>
        <p:nvPicPr>
          <p:cNvPr id="14" name="Picture 13" descr="machine-learning-vs-deep-learn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100" y="3029090"/>
            <a:ext cx="6890920" cy="3360939"/>
          </a:xfrm>
          <a:prstGeom prst="rect">
            <a:avLst/>
          </a:prstGeom>
        </p:spPr>
      </p:pic>
      <p:sp>
        <p:nvSpPr>
          <p:cNvPr id="2" name="Ορθογώνιο 1"/>
          <p:cNvSpPr/>
          <p:nvPr/>
        </p:nvSpPr>
        <p:spPr>
          <a:xfrm>
            <a:off x="1473102" y="6390029"/>
            <a:ext cx="6374361" cy="229135"/>
          </a:xfrm>
          <a:prstGeom prst="rect">
            <a:avLst/>
          </a:prstGeom>
        </p:spPr>
        <p:txBody>
          <a:bodyPr wrap="square">
            <a:spAutoFit/>
          </a:bodyPr>
          <a:lstStyle/>
          <a:p>
            <a:r>
              <a:rPr lang="en-US" sz="900" i="1" dirty="0"/>
              <a:t>https://</a:t>
            </a:r>
            <a:r>
              <a:rPr lang="en-US" sz="900" i="1" dirty="0" err="1"/>
              <a:t>www.xenonstack.com</a:t>
            </a:r>
            <a:r>
              <a:rPr lang="en-US" sz="900" i="1" dirty="0"/>
              <a:t>/blog/static/public/uploads/media/machine-learning-vs-deep-</a:t>
            </a:r>
            <a:r>
              <a:rPr lang="en-US" sz="900" i="1" dirty="0" err="1"/>
              <a:t>learning.png</a:t>
            </a:r>
            <a:endParaRPr lang="en-US" sz="900" i="1" dirty="0"/>
          </a:p>
        </p:txBody>
      </p:sp>
    </p:spTree>
    <p:extLst>
      <p:ext uri="{BB962C8B-B14F-4D97-AF65-F5344CB8AC3E}">
        <p14:creationId xmlns:p14="http://schemas.microsoft.com/office/powerpoint/2010/main" val="9282934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 y="1082346"/>
            <a:ext cx="3821145" cy="2044700"/>
          </a:xfrm>
          <a:prstGeom prst="rect">
            <a:avLst/>
          </a:prstGeom>
        </p:spPr>
      </p:pic>
      <p:sp>
        <p:nvSpPr>
          <p:cNvPr id="10" name="TextBox 9"/>
          <p:cNvSpPr txBox="1"/>
          <p:nvPr/>
        </p:nvSpPr>
        <p:spPr>
          <a:xfrm>
            <a:off x="165769" y="3437565"/>
            <a:ext cx="7098631" cy="1754326"/>
          </a:xfrm>
          <a:prstGeom prst="rect">
            <a:avLst/>
          </a:prstGeom>
          <a:noFill/>
        </p:spPr>
        <p:txBody>
          <a:bodyPr wrap="square" rtlCol="0">
            <a:spAutoFit/>
          </a:bodyPr>
          <a:lstStyle/>
          <a:p>
            <a:r>
              <a:rPr lang="en-US" b="1" dirty="0" smtClean="0">
                <a:solidFill>
                  <a:schemeClr val="accent2"/>
                </a:solidFill>
              </a:rPr>
              <a:t>L2 = weight decay</a:t>
            </a:r>
          </a:p>
          <a:p>
            <a:pPr marL="285750" indent="-285750">
              <a:buFont typeface="Arial" charset="0"/>
              <a:buChar char="•"/>
            </a:pPr>
            <a:r>
              <a:rPr lang="en-US" dirty="0"/>
              <a:t>R</a:t>
            </a:r>
            <a:r>
              <a:rPr lang="en-US" dirty="0" smtClean="0"/>
              <a:t>egularization term that </a:t>
            </a:r>
            <a:r>
              <a:rPr lang="en-US" dirty="0"/>
              <a:t>penalizes big </a:t>
            </a:r>
            <a:r>
              <a:rPr lang="en-US" dirty="0" smtClean="0"/>
              <a:t>weights,               added </a:t>
            </a:r>
            <a:r>
              <a:rPr lang="en-US" dirty="0"/>
              <a:t>to the </a:t>
            </a:r>
            <a:r>
              <a:rPr lang="en-US" dirty="0" smtClean="0"/>
              <a:t>objective</a:t>
            </a:r>
          </a:p>
          <a:p>
            <a:pPr marL="285750" indent="-285750">
              <a:buFont typeface="Arial" charset="0"/>
              <a:buChar char="•"/>
            </a:pPr>
            <a:r>
              <a:rPr lang="en-US" dirty="0"/>
              <a:t>W</a:t>
            </a:r>
            <a:r>
              <a:rPr lang="en-US" dirty="0" smtClean="0"/>
              <a:t>eight decay value </a:t>
            </a:r>
            <a:r>
              <a:rPr lang="en-US" dirty="0"/>
              <a:t>determines how dominant </a:t>
            </a:r>
            <a:r>
              <a:rPr lang="en-US" dirty="0" smtClean="0"/>
              <a:t>regularization is during gradient computation</a:t>
            </a:r>
          </a:p>
          <a:p>
            <a:pPr marL="285750" indent="-285750">
              <a:buFont typeface="Arial" charset="0"/>
              <a:buChar char="•"/>
            </a:pPr>
            <a:r>
              <a:rPr lang="en-US" dirty="0" smtClean="0"/>
              <a:t>Big weight </a:t>
            </a:r>
            <a:r>
              <a:rPr lang="en-US" dirty="0"/>
              <a:t>decay coefficient </a:t>
            </a:r>
            <a:r>
              <a:rPr lang="en-US" dirty="0" smtClean="0">
                <a:sym typeface="Wingdings"/>
              </a:rPr>
              <a:t> big </a:t>
            </a:r>
            <a:r>
              <a:rPr lang="en-US" dirty="0" smtClean="0"/>
              <a:t>penalty </a:t>
            </a:r>
            <a:r>
              <a:rPr lang="en-US" dirty="0"/>
              <a:t>for big </a:t>
            </a:r>
            <a:r>
              <a:rPr lang="en-US" dirty="0" smtClean="0"/>
              <a:t>weights</a:t>
            </a:r>
            <a:endParaRPr lang="en-US" b="1" dirty="0">
              <a:solidFill>
                <a:schemeClr val="accent2"/>
              </a:solidFill>
            </a:endParaRPr>
          </a:p>
        </p:txBody>
      </p:sp>
      <p:sp>
        <p:nvSpPr>
          <p:cNvPr id="11"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Regularization</a:t>
            </a:r>
            <a:endParaRPr lang="en-US" dirty="0"/>
          </a:p>
        </p:txBody>
      </p:sp>
      <p:sp>
        <p:nvSpPr>
          <p:cNvPr id="9" name="Ορθογώνιο 8"/>
          <p:cNvSpPr/>
          <p:nvPr/>
        </p:nvSpPr>
        <p:spPr>
          <a:xfrm>
            <a:off x="3935445" y="1249197"/>
            <a:ext cx="5046720" cy="1754326"/>
          </a:xfrm>
          <a:prstGeom prst="rect">
            <a:avLst/>
          </a:prstGeom>
        </p:spPr>
        <p:txBody>
          <a:bodyPr wrap="square">
            <a:spAutoFit/>
          </a:bodyPr>
          <a:lstStyle/>
          <a:p>
            <a:r>
              <a:rPr lang="en-US" b="1" dirty="0" smtClean="0">
                <a:solidFill>
                  <a:schemeClr val="accent2"/>
                </a:solidFill>
              </a:rPr>
              <a:t>Dropout</a:t>
            </a:r>
          </a:p>
          <a:p>
            <a:pPr marL="285750" indent="-285750">
              <a:buFont typeface="Arial" charset="0"/>
              <a:buChar char="•"/>
            </a:pPr>
            <a:r>
              <a:rPr lang="en-US" dirty="0"/>
              <a:t>R</a:t>
            </a:r>
            <a:r>
              <a:rPr lang="en-US" dirty="0" smtClean="0"/>
              <a:t>andomly </a:t>
            </a:r>
            <a:r>
              <a:rPr lang="en-US" dirty="0"/>
              <a:t>drop units (along with their </a:t>
            </a:r>
            <a:r>
              <a:rPr lang="en-US" dirty="0" smtClean="0"/>
              <a:t>connections) during training</a:t>
            </a:r>
            <a:endParaRPr lang="en-US" dirty="0"/>
          </a:p>
          <a:p>
            <a:pPr marL="285750" indent="-285750">
              <a:buFont typeface="Arial" charset="0"/>
              <a:buChar char="•"/>
            </a:pPr>
            <a:r>
              <a:rPr lang="en-US" dirty="0"/>
              <a:t>E</a:t>
            </a:r>
            <a:r>
              <a:rPr lang="en-US" dirty="0" smtClean="0"/>
              <a:t>ach unit </a:t>
            </a:r>
            <a:r>
              <a:rPr lang="en-US" dirty="0"/>
              <a:t>retained </a:t>
            </a:r>
            <a:r>
              <a:rPr lang="en-US" dirty="0" smtClean="0"/>
              <a:t>with </a:t>
            </a:r>
            <a:r>
              <a:rPr lang="en-US" dirty="0"/>
              <a:t>fixed probability </a:t>
            </a:r>
            <a:r>
              <a:rPr lang="en-US" dirty="0" smtClean="0"/>
              <a:t>p, </a:t>
            </a:r>
            <a:r>
              <a:rPr lang="en-US" dirty="0"/>
              <a:t>independent of other units </a:t>
            </a:r>
            <a:endParaRPr lang="en-US" dirty="0" smtClean="0"/>
          </a:p>
          <a:p>
            <a:pPr marL="285750" indent="-285750">
              <a:buClr>
                <a:schemeClr val="tx1"/>
              </a:buClr>
              <a:buFont typeface="Arial" charset="0"/>
              <a:buChar char="•"/>
            </a:pPr>
            <a:r>
              <a:rPr lang="en-US" dirty="0" smtClean="0">
                <a:solidFill>
                  <a:schemeClr val="accent2"/>
                </a:solidFill>
              </a:rPr>
              <a:t>Hyper-parameter</a:t>
            </a:r>
            <a:r>
              <a:rPr lang="en-US" dirty="0" smtClean="0"/>
              <a:t> p to be </a:t>
            </a:r>
            <a:r>
              <a:rPr lang="en-US" dirty="0"/>
              <a:t>chosen </a:t>
            </a:r>
            <a:r>
              <a:rPr lang="en-US" dirty="0" smtClean="0"/>
              <a:t>(tuned)</a:t>
            </a:r>
            <a:endParaRPr lang="en-US" dirty="0"/>
          </a:p>
        </p:txBody>
      </p:sp>
      <mc:AlternateContent xmlns:mc="http://schemas.openxmlformats.org/markup-compatibility/2006" xmlns:a14="http://schemas.microsoft.com/office/drawing/2010/main">
        <mc:Choice Requires="a14">
          <p:sp>
            <p:nvSpPr>
              <p:cNvPr id="13" name="Ορθογώνιο 12"/>
              <p:cNvSpPr/>
              <p:nvPr/>
            </p:nvSpPr>
            <p:spPr>
              <a:xfrm>
                <a:off x="5284500" y="3932572"/>
                <a:ext cx="3516600" cy="764312"/>
              </a:xfrm>
              <a:prstGeom prst="rect">
                <a:avLst/>
              </a:prstGeom>
            </p:spPr>
            <p:txBody>
              <a:bodyPr wrap="square">
                <a:spAutoFit/>
              </a:bodyPr>
              <a:lstStyle/>
              <a:p>
                <a:pPr/>
                <a14:m>
                  <m:oMathPara xmlns:m="http://schemas.openxmlformats.org/officeDocument/2006/math">
                    <m:oMathParaPr>
                      <m:jc m:val="right"/>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charset="0"/>
                            </a:rPr>
                            <m:t>𝐽</m:t>
                          </m:r>
                        </m:e>
                        <m:sub>
                          <m:r>
                            <a:rPr lang="en-US" b="0" i="1" smtClean="0">
                              <a:solidFill>
                                <a:schemeClr val="tx1"/>
                              </a:solidFill>
                              <a:latin typeface="Cambria Math" charset="0"/>
                            </a:rPr>
                            <m:t>𝑟𝑒𝑔</m:t>
                          </m:r>
                        </m:sub>
                      </m:sSub>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 </m:t>
                      </m:r>
                      <m:r>
                        <a:rPr lang="en-US" b="0" i="1">
                          <a:solidFill>
                            <a:schemeClr val="tx1"/>
                          </a:solidFill>
                          <a:latin typeface="Cambria Math" charset="0"/>
                        </a:rPr>
                        <m:t>𝐽</m:t>
                      </m:r>
                      <m:d>
                        <m:dPr>
                          <m:ctrlPr>
                            <a:rPr lang="en-US" i="1">
                              <a:solidFill>
                                <a:schemeClr val="tx1"/>
                              </a:solidFill>
                              <a:latin typeface="Cambria Math" panose="02040503050406030204" pitchFamily="18" charset="0"/>
                            </a:rPr>
                          </m:ctrlPr>
                        </m:dPr>
                        <m:e>
                          <m:r>
                            <a:rPr lang="el-GR" b="0" i="1">
                              <a:solidFill>
                                <a:schemeClr val="tx1"/>
                              </a:solidFill>
                              <a:latin typeface="Cambria Math" charset="0"/>
                            </a:rPr>
                            <m:t>𝜃</m:t>
                          </m:r>
                        </m:e>
                      </m:d>
                      <m:r>
                        <a:rPr lang="en-US" b="0" i="1" smtClean="0">
                          <a:solidFill>
                            <a:schemeClr val="tx1"/>
                          </a:solidFill>
                          <a:latin typeface="Cambria Math" charset="0"/>
                        </a:rPr>
                        <m:t>+</m:t>
                      </m:r>
                      <m:r>
                        <a:rPr lang="el-GR" b="0" i="1" smtClean="0">
                          <a:solidFill>
                            <a:schemeClr val="tx1"/>
                          </a:solidFill>
                          <a:latin typeface="Cambria Math" charset="0"/>
                        </a:rPr>
                        <m:t>𝜆</m:t>
                      </m:r>
                      <m:nary>
                        <m:naryPr>
                          <m:chr m:val="∑"/>
                          <m:supHide m:val="on"/>
                          <m:ctrlPr>
                            <a:rPr lang="el-GR" i="1" smtClean="0">
                              <a:solidFill>
                                <a:schemeClr val="tx1"/>
                              </a:solidFill>
                              <a:latin typeface="Cambria Math" panose="02040503050406030204" pitchFamily="18" charset="0"/>
                            </a:rPr>
                          </m:ctrlPr>
                        </m:naryPr>
                        <m:sub>
                          <m:r>
                            <m:rPr>
                              <m:brk m:alnAt="7"/>
                            </m:rPr>
                            <a:rPr lang="en-US" b="0" i="1" smtClean="0">
                              <a:solidFill>
                                <a:schemeClr val="tx1"/>
                              </a:solidFill>
                              <a:latin typeface="Cambria Math" charset="0"/>
                            </a:rPr>
                            <m:t>𝑘</m:t>
                          </m:r>
                        </m:sub>
                        <m:sup/>
                        <m:e>
                          <m:sSubSup>
                            <m:sSubSupPr>
                              <m:ctrlPr>
                                <a:rPr lang="en-US" i="1" smtClean="0">
                                  <a:solidFill>
                                    <a:schemeClr val="tx1"/>
                                  </a:solidFill>
                                  <a:latin typeface="Cambria Math" panose="02040503050406030204" pitchFamily="18" charset="0"/>
                                </a:rPr>
                              </m:ctrlPr>
                            </m:sSubSupPr>
                            <m:e>
                              <m:r>
                                <a:rPr lang="el-GR" b="0" i="1" smtClean="0">
                                  <a:solidFill>
                                    <a:schemeClr val="tx1"/>
                                  </a:solidFill>
                                  <a:latin typeface="Cambria Math" charset="0"/>
                                </a:rPr>
                                <m:t>𝜃</m:t>
                              </m:r>
                            </m:e>
                            <m:sub>
                              <m:r>
                                <a:rPr lang="en-US" b="0" i="1" smtClean="0">
                                  <a:solidFill>
                                    <a:schemeClr val="tx1"/>
                                  </a:solidFill>
                                  <a:latin typeface="Cambria Math" charset="0"/>
                                </a:rPr>
                                <m:t>𝑘</m:t>
                              </m:r>
                            </m:sub>
                            <m:sup>
                              <m:r>
                                <a:rPr lang="en-US" b="0" i="1" smtClean="0">
                                  <a:solidFill>
                                    <a:schemeClr val="tx1"/>
                                  </a:solidFill>
                                  <a:latin typeface="Cambria Math" charset="0"/>
                                </a:rPr>
                                <m:t>2</m:t>
                              </m:r>
                            </m:sup>
                          </m:sSubSup>
                        </m:e>
                      </m:nary>
                    </m:oMath>
                  </m:oMathPara>
                </a14:m>
                <a:endParaRPr lang="en-US" dirty="0">
                  <a:solidFill>
                    <a:schemeClr val="tx1"/>
                  </a:solidFill>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284500" y="3932572"/>
                <a:ext cx="3516600" cy="764312"/>
              </a:xfrm>
              <a:prstGeom prst="rect">
                <a:avLst/>
              </a:prstGeom>
              <a:blipFill rotWithShape="0">
                <a:blip r:embed="rId4"/>
                <a:stretch>
                  <a:fillRect/>
                </a:stretch>
              </a:blipFill>
            </p:spPr>
            <p:txBody>
              <a:bodyPr/>
              <a:lstStyle/>
              <a:p>
                <a:r>
                  <a:rPr lang="el-GR">
                    <a:noFill/>
                  </a:rPr>
                  <a:t> </a:t>
                </a:r>
              </a:p>
            </p:txBody>
          </p:sp>
        </mc:Fallback>
      </mc:AlternateContent>
      <p:sp>
        <p:nvSpPr>
          <p:cNvPr id="14" name="TextBox 13"/>
          <p:cNvSpPr txBox="1"/>
          <p:nvPr/>
        </p:nvSpPr>
        <p:spPr>
          <a:xfrm>
            <a:off x="165769" y="5454920"/>
            <a:ext cx="8965916" cy="1477328"/>
          </a:xfrm>
          <a:prstGeom prst="rect">
            <a:avLst/>
          </a:prstGeom>
          <a:noFill/>
        </p:spPr>
        <p:txBody>
          <a:bodyPr wrap="none" rtlCol="0">
            <a:spAutoFit/>
          </a:bodyPr>
          <a:lstStyle/>
          <a:p>
            <a:r>
              <a:rPr lang="en-US" b="1" dirty="0" smtClean="0">
                <a:solidFill>
                  <a:schemeClr val="accent2"/>
                </a:solidFill>
              </a:rPr>
              <a:t>Early-stopping</a:t>
            </a:r>
          </a:p>
          <a:p>
            <a:pPr marL="285750" indent="-285750">
              <a:buFont typeface="Arial" charset="0"/>
              <a:buChar char="•"/>
            </a:pPr>
            <a:r>
              <a:rPr lang="en-US" dirty="0" smtClean="0"/>
              <a:t>Use validation error to decide when to stop training</a:t>
            </a:r>
          </a:p>
          <a:p>
            <a:pPr marL="285750" indent="-285750">
              <a:buFont typeface="Arial" charset="0"/>
              <a:buChar char="•"/>
            </a:pPr>
            <a:r>
              <a:rPr lang="en-US" dirty="0"/>
              <a:t>Stop </a:t>
            </a:r>
            <a:r>
              <a:rPr lang="en-US" dirty="0" smtClean="0"/>
              <a:t>when monitored </a:t>
            </a:r>
            <a:r>
              <a:rPr lang="en-US" dirty="0"/>
              <a:t>quantity </a:t>
            </a:r>
            <a:r>
              <a:rPr lang="en-US" dirty="0" smtClean="0"/>
              <a:t>has not improved after n subsequent epochs</a:t>
            </a:r>
          </a:p>
          <a:p>
            <a:pPr marL="285750" indent="-285750">
              <a:buFont typeface="Arial" charset="0"/>
              <a:buChar char="•"/>
            </a:pPr>
            <a:r>
              <a:rPr lang="en-US" dirty="0" smtClean="0"/>
              <a:t>n is called patience </a:t>
            </a:r>
          </a:p>
          <a:p>
            <a:endParaRPr lang="el-GR" dirty="0"/>
          </a:p>
        </p:txBody>
      </p:sp>
      <p:sp>
        <p:nvSpPr>
          <p:cNvPr id="5" name="Ορθογώνιο 4"/>
          <p:cNvSpPr/>
          <p:nvPr/>
        </p:nvSpPr>
        <p:spPr>
          <a:xfrm>
            <a:off x="3893030" y="2970369"/>
            <a:ext cx="5089135" cy="461665"/>
          </a:xfrm>
          <a:prstGeom prst="rect">
            <a:avLst/>
          </a:prstGeom>
        </p:spPr>
        <p:txBody>
          <a:bodyPr wrap="square">
            <a:spAutoFit/>
          </a:bodyPr>
          <a:lstStyle/>
          <a:p>
            <a:r>
              <a:rPr lang="en-US" sz="1200" i="1" dirty="0" smtClean="0">
                <a:solidFill>
                  <a:srgbClr val="222222"/>
                </a:solidFill>
                <a:latin typeface="Arial" charset="0"/>
              </a:rPr>
              <a:t>Srivastava</a:t>
            </a:r>
            <a:r>
              <a:rPr lang="en-US" sz="1200" i="1" dirty="0">
                <a:solidFill>
                  <a:srgbClr val="222222"/>
                </a:solidFill>
                <a:latin typeface="Arial" charset="0"/>
              </a:rPr>
              <a:t>, </a:t>
            </a:r>
            <a:r>
              <a:rPr lang="en-US" sz="1200" i="1" dirty="0" err="1">
                <a:solidFill>
                  <a:srgbClr val="222222"/>
                </a:solidFill>
                <a:latin typeface="Arial" charset="0"/>
              </a:rPr>
              <a:t>Nitish</a:t>
            </a:r>
            <a:r>
              <a:rPr lang="en-US" sz="1200" i="1" dirty="0">
                <a:solidFill>
                  <a:srgbClr val="222222"/>
                </a:solidFill>
                <a:latin typeface="Arial" charset="0"/>
              </a:rPr>
              <a:t>, et al. </a:t>
            </a:r>
            <a:r>
              <a:rPr lang="en-US" sz="1200" i="1" dirty="0">
                <a:solidFill>
                  <a:srgbClr val="222222"/>
                </a:solidFill>
                <a:latin typeface="Arial" charset="0"/>
                <a:hlinkClick r:id="rId5"/>
              </a:rPr>
              <a:t>"Dropout: a simple way to prevent neural networks from overfitting."</a:t>
            </a:r>
            <a:r>
              <a:rPr lang="en-US" sz="1200" i="1" dirty="0">
                <a:solidFill>
                  <a:srgbClr val="222222"/>
                </a:solidFill>
                <a:latin typeface="Arial" charset="0"/>
              </a:rPr>
              <a:t> Journal of machine learning </a:t>
            </a:r>
            <a:r>
              <a:rPr lang="en-US" sz="1200" i="1" dirty="0" smtClean="0">
                <a:solidFill>
                  <a:srgbClr val="222222"/>
                </a:solidFill>
                <a:latin typeface="Arial" charset="0"/>
              </a:rPr>
              <a:t>research </a:t>
            </a:r>
            <a:r>
              <a:rPr lang="en-US" sz="1200" i="1" dirty="0">
                <a:solidFill>
                  <a:srgbClr val="222222"/>
                </a:solidFill>
                <a:latin typeface="Arial" charset="0"/>
              </a:rPr>
              <a:t>(2014)</a:t>
            </a:r>
            <a:endParaRPr lang="el-GR" sz="1200" i="1" dirty="0"/>
          </a:p>
        </p:txBody>
      </p:sp>
    </p:spTree>
    <p:extLst>
      <p:ext uri="{BB962C8B-B14F-4D97-AF65-F5344CB8AC3E}">
        <p14:creationId xmlns:p14="http://schemas.microsoft.com/office/powerpoint/2010/main" val="1691692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Tuning hyper-parameters</a:t>
            </a:r>
            <a:endParaRPr lang="en-US" dirty="0"/>
          </a:p>
        </p:txBody>
      </p:sp>
      <p:sp>
        <p:nvSpPr>
          <p:cNvPr id="10" name="Ορθογώνιο 9"/>
          <p:cNvSpPr/>
          <p:nvPr/>
        </p:nvSpPr>
        <p:spPr>
          <a:xfrm>
            <a:off x="266700" y="3499421"/>
            <a:ext cx="8559800" cy="3139321"/>
          </a:xfrm>
          <a:prstGeom prst="rect">
            <a:avLst/>
          </a:prstGeom>
        </p:spPr>
        <p:txBody>
          <a:bodyPr wrap="square">
            <a:spAutoFit/>
          </a:bodyPr>
          <a:lstStyle/>
          <a:p>
            <a:r>
              <a:rPr lang="en-US" dirty="0" smtClean="0"/>
              <a:t>“Grid </a:t>
            </a:r>
            <a:r>
              <a:rPr lang="en-US" dirty="0"/>
              <a:t>and random search of </a:t>
            </a:r>
            <a:r>
              <a:rPr lang="en-US" dirty="0" smtClean="0"/>
              <a:t>9 trials </a:t>
            </a:r>
            <a:r>
              <a:rPr lang="en-US" dirty="0"/>
              <a:t>for optimizing </a:t>
            </a:r>
            <a:r>
              <a:rPr lang="en-US" dirty="0" smtClean="0"/>
              <a:t>function g(x</a:t>
            </a:r>
            <a:r>
              <a:rPr lang="en-US" dirty="0"/>
              <a:t>) ≈ </a:t>
            </a:r>
            <a:r>
              <a:rPr lang="en-US" dirty="0" smtClean="0"/>
              <a:t>g(x</a:t>
            </a:r>
            <a:r>
              <a:rPr lang="en-US" dirty="0"/>
              <a:t>) + </a:t>
            </a:r>
            <a:r>
              <a:rPr lang="en-US" dirty="0" smtClean="0"/>
              <a:t>h(y)</a:t>
            </a:r>
          </a:p>
          <a:p>
            <a:r>
              <a:rPr lang="en-US" dirty="0" smtClean="0"/>
              <a:t>With </a:t>
            </a:r>
            <a:r>
              <a:rPr lang="en-US" dirty="0"/>
              <a:t>grid search, nine trials only test g(x) in three distinct places. </a:t>
            </a:r>
            <a:endParaRPr lang="en-US" dirty="0" smtClean="0"/>
          </a:p>
          <a:p>
            <a:r>
              <a:rPr lang="en-US" dirty="0" smtClean="0"/>
              <a:t>With </a:t>
            </a:r>
            <a:r>
              <a:rPr lang="en-US" dirty="0"/>
              <a:t>random search, all nine trials explore distinct values of g. </a:t>
            </a:r>
            <a:r>
              <a:rPr lang="en-US" dirty="0" smtClean="0"/>
              <a:t>”</a:t>
            </a:r>
          </a:p>
          <a:p>
            <a:endParaRPr lang="en-US" dirty="0"/>
          </a:p>
          <a:p>
            <a:r>
              <a:rPr lang="en-US" dirty="0"/>
              <a:t>Both try </a:t>
            </a:r>
            <a:r>
              <a:rPr lang="en-US" dirty="0" smtClean="0"/>
              <a:t>configurations </a:t>
            </a:r>
            <a:r>
              <a:rPr lang="en-US" dirty="0"/>
              <a:t>randomly and </a:t>
            </a:r>
            <a:r>
              <a:rPr lang="en-US" b="1" dirty="0">
                <a:solidFill>
                  <a:schemeClr val="accent2"/>
                </a:solidFill>
              </a:rPr>
              <a:t>blindly</a:t>
            </a:r>
          </a:p>
          <a:p>
            <a:r>
              <a:rPr lang="en-US" dirty="0"/>
              <a:t>Next trial is independent to all the trials done </a:t>
            </a:r>
            <a:r>
              <a:rPr lang="en-US" dirty="0" smtClean="0"/>
              <a:t>before</a:t>
            </a:r>
          </a:p>
          <a:p>
            <a:endParaRPr lang="en-US" dirty="0"/>
          </a:p>
          <a:p>
            <a:r>
              <a:rPr lang="en-US" b="1" dirty="0">
                <a:hlinkClick r:id="rId3"/>
              </a:rPr>
              <a:t>Bayesian optimization for hyper-parameter tuning:</a:t>
            </a:r>
            <a:endParaRPr lang="en-US" b="1" dirty="0"/>
          </a:p>
          <a:p>
            <a:r>
              <a:rPr lang="en-US" dirty="0"/>
              <a:t>M</a:t>
            </a:r>
            <a:r>
              <a:rPr lang="en-US" dirty="0" smtClean="0"/>
              <a:t>ake smarter </a:t>
            </a:r>
            <a:r>
              <a:rPr lang="en-US" dirty="0"/>
              <a:t>choice for the next </a:t>
            </a:r>
            <a:r>
              <a:rPr lang="en-US" dirty="0" smtClean="0"/>
              <a:t>trial, </a:t>
            </a:r>
            <a:r>
              <a:rPr lang="en-US" dirty="0"/>
              <a:t>minimize the number of trials</a:t>
            </a:r>
          </a:p>
          <a:p>
            <a:pPr marL="342900" indent="-342900">
              <a:buFont typeface="+mj-lt"/>
              <a:buAutoNum type="arabicPeriod"/>
            </a:pPr>
            <a:r>
              <a:rPr lang="en-US" dirty="0"/>
              <a:t>Collect the performance at several configurations</a:t>
            </a:r>
          </a:p>
          <a:p>
            <a:pPr marL="342900" indent="-342900">
              <a:buFont typeface="+mj-lt"/>
              <a:buAutoNum type="arabicPeriod"/>
            </a:pPr>
            <a:r>
              <a:rPr lang="en-US" dirty="0"/>
              <a:t>Make inference and decide what configuration to try </a:t>
            </a:r>
            <a:r>
              <a:rPr lang="en-US" dirty="0" smtClean="0"/>
              <a:t>next</a:t>
            </a:r>
            <a:endParaRPr lang="en-US" dirty="0"/>
          </a:p>
        </p:txBody>
      </p:sp>
      <p:pic>
        <p:nvPicPr>
          <p:cNvPr id="11" name="Εικόνα 10"/>
          <p:cNvPicPr>
            <a:picLocks noChangeAspect="1"/>
          </p:cNvPicPr>
          <p:nvPr/>
        </p:nvPicPr>
        <p:blipFill>
          <a:blip r:embed="rId4"/>
          <a:stretch>
            <a:fillRect/>
          </a:stretch>
        </p:blipFill>
        <p:spPr>
          <a:xfrm>
            <a:off x="266700" y="1066065"/>
            <a:ext cx="4845050" cy="2433356"/>
          </a:xfrm>
          <a:prstGeom prst="rect">
            <a:avLst/>
          </a:prstGeom>
        </p:spPr>
      </p:pic>
      <p:sp>
        <p:nvSpPr>
          <p:cNvPr id="12" name="Ορθογώνιο 11"/>
          <p:cNvSpPr/>
          <p:nvPr/>
        </p:nvSpPr>
        <p:spPr>
          <a:xfrm>
            <a:off x="5499100" y="1302860"/>
            <a:ext cx="2908300" cy="1200329"/>
          </a:xfrm>
          <a:prstGeom prst="rect">
            <a:avLst/>
          </a:prstGeom>
        </p:spPr>
        <p:txBody>
          <a:bodyPr wrap="square">
            <a:spAutoFit/>
          </a:bodyPr>
          <a:lstStyle/>
          <a:p>
            <a:pPr algn="ctr"/>
            <a:r>
              <a:rPr lang="en-US" dirty="0"/>
              <a:t>g(x) ≈ g(x) + h(y)</a:t>
            </a:r>
          </a:p>
          <a:p>
            <a:pPr algn="ctr"/>
            <a:endParaRPr lang="en-US" dirty="0" smtClean="0"/>
          </a:p>
          <a:p>
            <a:pPr algn="ctr"/>
            <a:r>
              <a:rPr lang="en-US" dirty="0" smtClean="0"/>
              <a:t>g(x</a:t>
            </a:r>
            <a:r>
              <a:rPr lang="en-US" dirty="0"/>
              <a:t>) shown in green</a:t>
            </a:r>
          </a:p>
          <a:p>
            <a:pPr algn="ctr"/>
            <a:r>
              <a:rPr lang="en-US" dirty="0"/>
              <a:t>h(y) is shown in yellow</a:t>
            </a:r>
          </a:p>
        </p:txBody>
      </p:sp>
      <p:sp>
        <p:nvSpPr>
          <p:cNvPr id="13" name="Ορθογώνιο 12"/>
          <p:cNvSpPr/>
          <p:nvPr/>
        </p:nvSpPr>
        <p:spPr>
          <a:xfrm>
            <a:off x="5314951" y="2591232"/>
            <a:ext cx="3613150" cy="646331"/>
          </a:xfrm>
          <a:prstGeom prst="rect">
            <a:avLst/>
          </a:prstGeom>
        </p:spPr>
        <p:txBody>
          <a:bodyPr wrap="square">
            <a:spAutoFit/>
          </a:bodyPr>
          <a:lstStyle/>
          <a:p>
            <a:r>
              <a:rPr lang="en-US" sz="1200" i="1" dirty="0" err="1">
                <a:solidFill>
                  <a:srgbClr val="222222"/>
                </a:solidFill>
                <a:latin typeface="Arial" charset="0"/>
              </a:rPr>
              <a:t>Bergstra</a:t>
            </a:r>
            <a:r>
              <a:rPr lang="en-US" sz="1200" i="1" dirty="0">
                <a:solidFill>
                  <a:srgbClr val="222222"/>
                </a:solidFill>
                <a:latin typeface="Arial" charset="0"/>
              </a:rPr>
              <a:t>, James, and </a:t>
            </a:r>
            <a:r>
              <a:rPr lang="en-US" sz="1200" i="1" dirty="0" err="1">
                <a:solidFill>
                  <a:srgbClr val="222222"/>
                </a:solidFill>
                <a:latin typeface="Arial" charset="0"/>
              </a:rPr>
              <a:t>Yoshua</a:t>
            </a:r>
            <a:r>
              <a:rPr lang="en-US" sz="1200" i="1" dirty="0">
                <a:solidFill>
                  <a:srgbClr val="222222"/>
                </a:solidFill>
                <a:latin typeface="Arial" charset="0"/>
              </a:rPr>
              <a:t> </a:t>
            </a:r>
            <a:r>
              <a:rPr lang="en-US" sz="1200" i="1" dirty="0" err="1">
                <a:solidFill>
                  <a:srgbClr val="222222"/>
                </a:solidFill>
                <a:latin typeface="Arial" charset="0"/>
              </a:rPr>
              <a:t>Bengio</a:t>
            </a:r>
            <a:r>
              <a:rPr lang="en-US" sz="1200" i="1" dirty="0">
                <a:solidFill>
                  <a:srgbClr val="222222"/>
                </a:solidFill>
                <a:latin typeface="Arial" charset="0"/>
              </a:rPr>
              <a:t>. "</a:t>
            </a:r>
            <a:r>
              <a:rPr lang="en-US" sz="1200" i="1" dirty="0">
                <a:solidFill>
                  <a:srgbClr val="222222"/>
                </a:solidFill>
                <a:latin typeface="Arial" charset="0"/>
                <a:hlinkClick r:id="rId5"/>
              </a:rPr>
              <a:t>Random search for hyper-parameter optimization.</a:t>
            </a:r>
            <a:r>
              <a:rPr lang="en-US" sz="1200" i="1" dirty="0">
                <a:solidFill>
                  <a:srgbClr val="222222"/>
                </a:solidFill>
                <a:latin typeface="Arial" charset="0"/>
              </a:rPr>
              <a:t>" Journal of Machine Learning </a:t>
            </a:r>
            <a:r>
              <a:rPr lang="en-US" sz="1200" i="1" dirty="0" smtClean="0">
                <a:solidFill>
                  <a:srgbClr val="222222"/>
                </a:solidFill>
                <a:latin typeface="Arial" charset="0"/>
              </a:rPr>
              <a:t>Research, Feb </a:t>
            </a:r>
            <a:r>
              <a:rPr lang="en-US" sz="1200" i="1" dirty="0">
                <a:solidFill>
                  <a:srgbClr val="222222"/>
                </a:solidFill>
                <a:latin typeface="Arial" charset="0"/>
              </a:rPr>
              <a:t>(</a:t>
            </a:r>
            <a:r>
              <a:rPr lang="en-US" sz="1200" i="1" dirty="0" smtClean="0">
                <a:solidFill>
                  <a:srgbClr val="222222"/>
                </a:solidFill>
                <a:latin typeface="Arial" charset="0"/>
              </a:rPr>
              <a:t>2012)</a:t>
            </a:r>
            <a:endParaRPr lang="el-GR" sz="1200" i="1" dirty="0"/>
          </a:p>
        </p:txBody>
      </p:sp>
      <p:sp>
        <p:nvSpPr>
          <p:cNvPr id="14" name="TextBox 13"/>
          <p:cNvSpPr txBox="1"/>
          <p:nvPr/>
        </p:nvSpPr>
        <p:spPr>
          <a:xfrm>
            <a:off x="6737467" y="5326252"/>
            <a:ext cx="2089033" cy="369332"/>
          </a:xfrm>
          <a:prstGeom prst="rect">
            <a:avLst/>
          </a:prstGeom>
          <a:noFill/>
        </p:spPr>
        <p:txBody>
          <a:bodyPr wrap="none" rtlCol="0">
            <a:spAutoFit/>
          </a:bodyPr>
          <a:lstStyle/>
          <a:p>
            <a:r>
              <a:rPr lang="en-US" dirty="0" smtClean="0">
                <a:hlinkClick r:id="rId6"/>
              </a:rPr>
              <a:t>Library available!</a:t>
            </a:r>
            <a:endParaRPr lang="el-GR" dirty="0"/>
          </a:p>
        </p:txBody>
      </p:sp>
    </p:spTree>
    <p:extLst>
      <p:ext uri="{BB962C8B-B14F-4D97-AF65-F5344CB8AC3E}">
        <p14:creationId xmlns:p14="http://schemas.microsoft.com/office/powerpoint/2010/main" val="1285758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Loss functions and output</a:t>
            </a:r>
            <a:endParaRPr lang="en-US" dirty="0"/>
          </a:p>
        </p:txBody>
      </p:sp>
      <p:cxnSp>
        <p:nvCxnSpPr>
          <p:cNvPr id="14" name="Ευθεία γραμμή σύνδεσης 13"/>
          <p:cNvCxnSpPr/>
          <p:nvPr/>
        </p:nvCxnSpPr>
        <p:spPr>
          <a:xfrm flipH="1">
            <a:off x="5500459" y="1453238"/>
            <a:ext cx="11341" cy="499739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3013283" y="1041400"/>
            <a:ext cx="1822935" cy="400110"/>
          </a:xfrm>
          <a:prstGeom prst="rect">
            <a:avLst/>
          </a:prstGeom>
          <a:noFill/>
        </p:spPr>
        <p:txBody>
          <a:bodyPr wrap="none" rtlCol="0">
            <a:spAutoFit/>
          </a:bodyPr>
          <a:lstStyle/>
          <a:p>
            <a:r>
              <a:rPr lang="en-US" sz="2000" b="1" dirty="0" smtClean="0">
                <a:solidFill>
                  <a:schemeClr val="accent2"/>
                </a:solidFill>
              </a:rPr>
              <a:t>Classification</a:t>
            </a:r>
            <a:endParaRPr lang="el-GR" b="1" dirty="0">
              <a:solidFill>
                <a:schemeClr val="accent2"/>
              </a:solidFill>
            </a:endParaRPr>
          </a:p>
        </p:txBody>
      </p:sp>
      <p:sp>
        <p:nvSpPr>
          <p:cNvPr id="17" name="TextBox 16"/>
          <p:cNvSpPr txBox="1"/>
          <p:nvPr/>
        </p:nvSpPr>
        <p:spPr>
          <a:xfrm>
            <a:off x="6201442" y="1053128"/>
            <a:ext cx="1515158" cy="400110"/>
          </a:xfrm>
          <a:prstGeom prst="rect">
            <a:avLst/>
          </a:prstGeom>
          <a:noFill/>
        </p:spPr>
        <p:txBody>
          <a:bodyPr wrap="none" rtlCol="0">
            <a:spAutoFit/>
          </a:bodyPr>
          <a:lstStyle/>
          <a:p>
            <a:r>
              <a:rPr lang="en-US" sz="2000" b="1" dirty="0" smtClean="0">
                <a:solidFill>
                  <a:schemeClr val="accent2"/>
                </a:solidFill>
              </a:rPr>
              <a:t>Regression</a:t>
            </a:r>
            <a:endParaRPr lang="el-GR" b="1" dirty="0">
              <a:solidFill>
                <a:schemeClr val="accent2"/>
              </a:solidFill>
            </a:endParaRPr>
          </a:p>
        </p:txBody>
      </p:sp>
      <p:sp>
        <p:nvSpPr>
          <p:cNvPr id="18" name="Ορθογώνιο 17"/>
          <p:cNvSpPr/>
          <p:nvPr/>
        </p:nvSpPr>
        <p:spPr>
          <a:xfrm>
            <a:off x="296096" y="1680577"/>
            <a:ext cx="1287532" cy="646331"/>
          </a:xfrm>
          <a:prstGeom prst="rect">
            <a:avLst/>
          </a:prstGeom>
        </p:spPr>
        <p:txBody>
          <a:bodyPr wrap="none">
            <a:spAutoFit/>
          </a:bodyPr>
          <a:lstStyle/>
          <a:p>
            <a:r>
              <a:rPr lang="en-US" b="1" dirty="0">
                <a:solidFill>
                  <a:srgbClr val="222222"/>
                </a:solidFill>
              </a:rPr>
              <a:t>Training </a:t>
            </a:r>
            <a:endParaRPr lang="en-US" b="1" dirty="0" smtClean="0">
              <a:solidFill>
                <a:srgbClr val="222222"/>
              </a:solidFill>
            </a:endParaRPr>
          </a:p>
          <a:p>
            <a:r>
              <a:rPr lang="en-US" b="1" dirty="0" smtClean="0">
                <a:solidFill>
                  <a:srgbClr val="222222"/>
                </a:solidFill>
              </a:rPr>
              <a:t>examples</a:t>
            </a:r>
            <a:endParaRPr lang="el-GR" dirty="0"/>
          </a:p>
        </p:txBody>
      </p:sp>
      <p:sp>
        <p:nvSpPr>
          <p:cNvPr id="19" name="TextBox 18"/>
          <p:cNvSpPr txBox="1"/>
          <p:nvPr/>
        </p:nvSpPr>
        <p:spPr>
          <a:xfrm>
            <a:off x="1812228" y="1715571"/>
            <a:ext cx="3301379" cy="646331"/>
          </a:xfrm>
          <a:prstGeom prst="rect">
            <a:avLst/>
          </a:prstGeom>
          <a:noFill/>
        </p:spPr>
        <p:txBody>
          <a:bodyPr wrap="square" rtlCol="0">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{class_1, ..., </a:t>
            </a:r>
            <a:r>
              <a:rPr lang="en-US" dirty="0" err="1">
                <a:solidFill>
                  <a:srgbClr val="222222"/>
                </a:solidFill>
              </a:rPr>
              <a:t>class_n</a:t>
            </a:r>
            <a:r>
              <a:rPr lang="en-US" dirty="0">
                <a:solidFill>
                  <a:srgbClr val="222222"/>
                </a:solidFill>
              </a:rPr>
              <a:t>} </a:t>
            </a:r>
            <a:endParaRPr lang="en-US" dirty="0" smtClean="0">
              <a:solidFill>
                <a:srgbClr val="222222"/>
              </a:solidFill>
            </a:endParaRPr>
          </a:p>
          <a:p>
            <a:pPr algn="ctr"/>
            <a:r>
              <a:rPr lang="en-US" dirty="0" smtClean="0">
                <a:solidFill>
                  <a:srgbClr val="222222"/>
                </a:solidFill>
              </a:rPr>
              <a:t>(</a:t>
            </a:r>
            <a:r>
              <a:rPr lang="en-US" dirty="0">
                <a:solidFill>
                  <a:srgbClr val="222222"/>
                </a:solidFill>
              </a:rPr>
              <a:t>one-hot encoding)</a:t>
            </a:r>
            <a:endParaRPr lang="el-GR" dirty="0"/>
          </a:p>
        </p:txBody>
      </p:sp>
      <p:sp>
        <p:nvSpPr>
          <p:cNvPr id="20" name="Ορθογώνιο 19"/>
          <p:cNvSpPr/>
          <p:nvPr/>
        </p:nvSpPr>
        <p:spPr>
          <a:xfrm>
            <a:off x="5777848" y="1723111"/>
            <a:ext cx="2814872" cy="369332"/>
          </a:xfrm>
          <a:prstGeom prst="rect">
            <a:avLst/>
          </a:prstGeom>
        </p:spPr>
        <p:txBody>
          <a:bodyPr wrap="square">
            <a:spAutoFit/>
          </a:bodyPr>
          <a:lstStyle/>
          <a:p>
            <a:pPr algn="ctr"/>
            <a:r>
              <a:rPr lang="en-US" dirty="0">
                <a:solidFill>
                  <a:srgbClr val="222222"/>
                </a:solidFill>
              </a:rPr>
              <a:t>R</a:t>
            </a:r>
            <a:r>
              <a:rPr lang="en-US" baseline="30000" dirty="0">
                <a:solidFill>
                  <a:srgbClr val="222222"/>
                </a:solidFill>
              </a:rPr>
              <a:t>n</a:t>
            </a:r>
            <a:r>
              <a:rPr lang="en-US" dirty="0">
                <a:solidFill>
                  <a:srgbClr val="222222"/>
                </a:solidFill>
              </a:rPr>
              <a:t> x R</a:t>
            </a:r>
            <a:r>
              <a:rPr lang="en-US" baseline="30000" dirty="0">
                <a:solidFill>
                  <a:srgbClr val="222222"/>
                </a:solidFill>
              </a:rPr>
              <a:t>m</a:t>
            </a:r>
            <a:endParaRPr lang="en-US" dirty="0">
              <a:solidFill>
                <a:srgbClr val="222222"/>
              </a:solidFill>
            </a:endParaRPr>
          </a:p>
        </p:txBody>
      </p:sp>
      <p:sp>
        <p:nvSpPr>
          <p:cNvPr id="21" name="Ορθογώνιο 20"/>
          <p:cNvSpPr/>
          <p:nvPr/>
        </p:nvSpPr>
        <p:spPr>
          <a:xfrm>
            <a:off x="296096" y="2733158"/>
            <a:ext cx="1008609" cy="646331"/>
          </a:xfrm>
          <a:prstGeom prst="rect">
            <a:avLst/>
          </a:prstGeom>
        </p:spPr>
        <p:txBody>
          <a:bodyPr wrap="none">
            <a:spAutoFit/>
          </a:bodyPr>
          <a:lstStyle/>
          <a:p>
            <a:r>
              <a:rPr lang="en-US" b="1" dirty="0" smtClean="0">
                <a:solidFill>
                  <a:srgbClr val="222222"/>
                </a:solidFill>
              </a:rPr>
              <a:t>Output </a:t>
            </a:r>
          </a:p>
          <a:p>
            <a:r>
              <a:rPr lang="en-US" b="1" dirty="0" smtClean="0">
                <a:solidFill>
                  <a:srgbClr val="222222"/>
                </a:solidFill>
              </a:rPr>
              <a:t>Layer</a:t>
            </a:r>
            <a:endParaRPr lang="el-GR" dirty="0"/>
          </a:p>
        </p:txBody>
      </p:sp>
      <p:sp>
        <p:nvSpPr>
          <p:cNvPr id="22" name="TextBox 21"/>
          <p:cNvSpPr txBox="1"/>
          <p:nvPr/>
        </p:nvSpPr>
        <p:spPr>
          <a:xfrm>
            <a:off x="1572420" y="2669103"/>
            <a:ext cx="3825080" cy="615553"/>
          </a:xfrm>
          <a:prstGeom prst="rect">
            <a:avLst/>
          </a:prstGeom>
          <a:noFill/>
        </p:spPr>
        <p:txBody>
          <a:bodyPr wrap="square" rtlCol="0">
            <a:spAutoFit/>
          </a:bodyPr>
          <a:lstStyle/>
          <a:p>
            <a:pPr algn="ctr"/>
            <a:r>
              <a:rPr lang="en-US" dirty="0" smtClean="0"/>
              <a:t>Soft-max</a:t>
            </a:r>
          </a:p>
          <a:p>
            <a:pPr algn="ctr"/>
            <a:r>
              <a:rPr lang="en-US" sz="1600" dirty="0" smtClean="0"/>
              <a:t> [map </a:t>
            </a:r>
            <a:r>
              <a:rPr lang="en-US" sz="1600" dirty="0" smtClean="0">
                <a:solidFill>
                  <a:srgbClr val="222222"/>
                </a:solidFill>
              </a:rPr>
              <a:t>R</a:t>
            </a:r>
            <a:r>
              <a:rPr lang="en-US" sz="1600" baseline="30000" dirty="0" smtClean="0">
                <a:solidFill>
                  <a:srgbClr val="222222"/>
                </a:solidFill>
              </a:rPr>
              <a:t>n </a:t>
            </a:r>
            <a:r>
              <a:rPr lang="en-US" sz="1600" dirty="0" smtClean="0">
                <a:solidFill>
                  <a:srgbClr val="222222"/>
                </a:solidFill>
              </a:rPr>
              <a:t>to a probability distribution]</a:t>
            </a:r>
            <a:endParaRPr lang="el-GR" sz="1600" dirty="0"/>
          </a:p>
        </p:txBody>
      </p:sp>
      <p:sp>
        <p:nvSpPr>
          <p:cNvPr id="23" name="Ορθογώνιο 22"/>
          <p:cNvSpPr/>
          <p:nvPr/>
        </p:nvSpPr>
        <p:spPr>
          <a:xfrm>
            <a:off x="5777848" y="2678668"/>
            <a:ext cx="2814872" cy="646331"/>
          </a:xfrm>
          <a:prstGeom prst="rect">
            <a:avLst/>
          </a:prstGeom>
        </p:spPr>
        <p:txBody>
          <a:bodyPr wrap="square">
            <a:spAutoFit/>
          </a:bodyPr>
          <a:lstStyle/>
          <a:p>
            <a:pPr algn="ctr"/>
            <a:r>
              <a:rPr lang="en-US" dirty="0" smtClean="0">
                <a:solidFill>
                  <a:srgbClr val="222222"/>
                </a:solidFill>
              </a:rPr>
              <a:t>Linear </a:t>
            </a:r>
            <a:r>
              <a:rPr lang="en-US" smtClean="0">
                <a:solidFill>
                  <a:srgbClr val="222222"/>
                </a:solidFill>
              </a:rPr>
              <a:t>(Identity) </a:t>
            </a:r>
          </a:p>
          <a:p>
            <a:pPr algn="ctr"/>
            <a:r>
              <a:rPr lang="en-US" dirty="0" smtClean="0">
                <a:solidFill>
                  <a:srgbClr val="222222"/>
                </a:solidFill>
              </a:rPr>
              <a:t>or Sigmoid</a:t>
            </a:r>
            <a:endParaRPr lang="en-US" dirty="0">
              <a:solidFill>
                <a:srgbClr val="222222"/>
              </a:solidFill>
            </a:endParaRPr>
          </a:p>
        </p:txBody>
      </p:sp>
      <p:sp>
        <p:nvSpPr>
          <p:cNvPr id="24" name="Ορθογώνιο 23"/>
          <p:cNvSpPr/>
          <p:nvPr/>
        </p:nvSpPr>
        <p:spPr>
          <a:xfrm>
            <a:off x="296095" y="4442547"/>
            <a:ext cx="1327608" cy="646331"/>
          </a:xfrm>
          <a:prstGeom prst="rect">
            <a:avLst/>
          </a:prstGeom>
        </p:spPr>
        <p:txBody>
          <a:bodyPr wrap="none">
            <a:spAutoFit/>
          </a:bodyPr>
          <a:lstStyle/>
          <a:p>
            <a:r>
              <a:rPr lang="en-US" b="1" dirty="0" smtClean="0">
                <a:solidFill>
                  <a:srgbClr val="222222"/>
                </a:solidFill>
              </a:rPr>
              <a:t>Cost (loss)</a:t>
            </a:r>
          </a:p>
          <a:p>
            <a:r>
              <a:rPr lang="en-US" b="1" dirty="0" smtClean="0">
                <a:solidFill>
                  <a:srgbClr val="222222"/>
                </a:solidFill>
              </a:rPr>
              <a:t>function</a:t>
            </a:r>
          </a:p>
        </p:txBody>
      </p:sp>
      <p:sp>
        <p:nvSpPr>
          <p:cNvPr id="25" name="TextBox 24"/>
          <p:cNvSpPr txBox="1"/>
          <p:nvPr/>
        </p:nvSpPr>
        <p:spPr>
          <a:xfrm>
            <a:off x="1858845" y="4455328"/>
            <a:ext cx="3025526" cy="369332"/>
          </a:xfrm>
          <a:prstGeom prst="rect">
            <a:avLst/>
          </a:prstGeom>
          <a:noFill/>
        </p:spPr>
        <p:txBody>
          <a:bodyPr wrap="square" rtlCol="0">
            <a:spAutoFit/>
          </a:bodyPr>
          <a:lstStyle/>
          <a:p>
            <a:pPr algn="ctr"/>
            <a:r>
              <a:rPr lang="en-US" dirty="0" smtClean="0"/>
              <a:t>Cross-entropy</a:t>
            </a:r>
            <a:endParaRPr lang="el-GR" dirty="0"/>
          </a:p>
        </p:txBody>
      </p:sp>
      <p:sp>
        <p:nvSpPr>
          <p:cNvPr id="26" name="Ορθογώνιο 25"/>
          <p:cNvSpPr/>
          <p:nvPr/>
        </p:nvSpPr>
        <p:spPr>
          <a:xfrm>
            <a:off x="5777848" y="4455328"/>
            <a:ext cx="2814872" cy="369332"/>
          </a:xfrm>
          <a:prstGeom prst="rect">
            <a:avLst/>
          </a:prstGeom>
        </p:spPr>
        <p:txBody>
          <a:bodyPr wrap="square">
            <a:spAutoFit/>
          </a:bodyPr>
          <a:lstStyle/>
          <a:p>
            <a:pPr algn="ctr"/>
            <a:r>
              <a:rPr lang="en-US" dirty="0" smtClean="0">
                <a:solidFill>
                  <a:srgbClr val="222222"/>
                </a:solidFill>
              </a:rPr>
              <a:t>Mean Squared Error</a:t>
            </a:r>
            <a:endParaRPr lang="en-US" dirty="0">
              <a:solidFill>
                <a:srgbClr val="222222"/>
              </a:solidFill>
            </a:endParaRPr>
          </a:p>
        </p:txBody>
      </p:sp>
      <p:pic>
        <p:nvPicPr>
          <p:cNvPr id="32" name="Εικόνα 31"/>
          <p:cNvPicPr>
            <a:picLocks noChangeAspect="1"/>
          </p:cNvPicPr>
          <p:nvPr/>
        </p:nvPicPr>
        <p:blipFill>
          <a:blip r:embed="rId3"/>
          <a:stretch>
            <a:fillRect/>
          </a:stretch>
        </p:blipFill>
        <p:spPr>
          <a:xfrm>
            <a:off x="2005344" y="3289002"/>
            <a:ext cx="2895600" cy="673100"/>
          </a:xfrm>
          <a:prstGeom prst="rect">
            <a:avLst/>
          </a:prstGeom>
        </p:spPr>
      </p:pic>
      <p:pic>
        <p:nvPicPr>
          <p:cNvPr id="33" name="Εικόνα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9596" y="3327102"/>
            <a:ext cx="1524000" cy="762000"/>
          </a:xfrm>
          <a:prstGeom prst="rect">
            <a:avLst/>
          </a:prstGeom>
        </p:spPr>
      </p:pic>
      <p:sp>
        <p:nvSpPr>
          <p:cNvPr id="35" name="Ορθογώνιο 34"/>
          <p:cNvSpPr/>
          <p:nvPr/>
        </p:nvSpPr>
        <p:spPr>
          <a:xfrm>
            <a:off x="7440723" y="3827194"/>
            <a:ext cx="654346" cy="307777"/>
          </a:xfrm>
          <a:prstGeom prst="rect">
            <a:avLst/>
          </a:prstGeom>
        </p:spPr>
        <p:txBody>
          <a:bodyPr wrap="none">
            <a:spAutoFit/>
          </a:bodyPr>
          <a:lstStyle/>
          <a:p>
            <a:r>
              <a:rPr lang="el-GR" sz="1400" dirty="0"/>
              <a:t>f(x)=x</a:t>
            </a:r>
          </a:p>
        </p:txBody>
      </p:sp>
      <p:sp>
        <p:nvSpPr>
          <p:cNvPr id="36" name="TextBox 35"/>
          <p:cNvSpPr txBox="1"/>
          <p:nvPr/>
        </p:nvSpPr>
        <p:spPr>
          <a:xfrm>
            <a:off x="213414" y="6255541"/>
            <a:ext cx="2308645" cy="369332"/>
          </a:xfrm>
          <a:prstGeom prst="rect">
            <a:avLst/>
          </a:prstGeom>
          <a:noFill/>
        </p:spPr>
        <p:txBody>
          <a:bodyPr wrap="none" rtlCol="0">
            <a:spAutoFit/>
          </a:bodyPr>
          <a:lstStyle/>
          <a:p>
            <a:r>
              <a:rPr lang="en-US" dirty="0">
                <a:hlinkClick r:id="rId5"/>
              </a:rPr>
              <a:t>L</a:t>
            </a:r>
            <a:r>
              <a:rPr lang="en-US" dirty="0" smtClean="0">
                <a:hlinkClick r:id="rId5"/>
              </a:rPr>
              <a:t>ist of loss functions</a:t>
            </a:r>
            <a:endParaRPr lang="el-GR" dirty="0"/>
          </a:p>
        </p:txBody>
      </p:sp>
      <mc:AlternateContent xmlns:mc="http://schemas.openxmlformats.org/markup-compatibility/2006" xmlns:a14="http://schemas.microsoft.com/office/drawing/2010/main">
        <mc:Choice Requires="a14">
          <p:sp>
            <p:nvSpPr>
              <p:cNvPr id="38" name="TextBox 37"/>
              <p:cNvSpPr txBox="1"/>
              <p:nvPr/>
            </p:nvSpPr>
            <p:spPr>
              <a:xfrm>
                <a:off x="642978" y="5140086"/>
                <a:ext cx="4557723"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m:t>
                      </m:r>
                      <m:r>
                        <a:rPr lang="en-US" sz="1400" b="0" i="1" smtClean="0">
                          <a:latin typeface="Cambria Math" charset="0"/>
                        </a:rPr>
                        <m:t>−</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𝑘</m:t>
                              </m:r>
                              <m:r>
                                <a:rPr lang="en-US" sz="1400" b="0" i="1" smtClean="0">
                                  <a:latin typeface="Cambria Math" charset="0"/>
                                </a:rPr>
                                <m:t>=1</m:t>
                              </m:r>
                            </m:sub>
                            <m:sup>
                              <m:r>
                                <a:rPr lang="en-US" sz="1400" b="0" i="1" smtClean="0">
                                  <a:latin typeface="Cambria Math" charset="0"/>
                                </a:rPr>
                                <m:t>𝐾</m:t>
                              </m:r>
                            </m:sup>
                            <m:e>
                              <m:d>
                                <m:dPr>
                                  <m:begChr m:val="["/>
                                  <m:endChr m:val="]"/>
                                  <m:ctrlPr>
                                    <a:rPr lang="mr-IN" sz="1400" b="0" i="1" smtClean="0">
                                      <a:latin typeface="Cambria Math" panose="02040503050406030204" pitchFamily="18" charset="0"/>
                                    </a:rPr>
                                  </m:ctrlPr>
                                </m:dPr>
                                <m:e>
                                  <m:sSubSup>
                                    <m:sSubSupPr>
                                      <m:ctrlPr>
                                        <a:rPr lang="en-US" sz="1400" b="0" i="1" smtClean="0">
                                          <a:latin typeface="Cambria Math" panose="02040503050406030204" pitchFamily="18" charset="0"/>
                                        </a:rPr>
                                      </m:ctrlPr>
                                    </m:sSubSupPr>
                                    <m:e>
                                      <m:r>
                                        <a:rPr lang="en-US" sz="1400" b="0" i="1" smtClean="0">
                                          <a:latin typeface="Cambria Math" charset="0"/>
                                        </a:rPr>
                                        <m:t>𝑦</m:t>
                                      </m:r>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func>
                                    <m:funcPr>
                                      <m:ctrlPr>
                                        <a:rPr lang="en-US" sz="1400" b="0" i="1" smtClean="0">
                                          <a:latin typeface="Cambria Math" panose="02040503050406030204" pitchFamily="18" charset="0"/>
                                        </a:rPr>
                                      </m:ctrlPr>
                                    </m:funcPr>
                                    <m:fName>
                                      <m:r>
                                        <m:rPr>
                                          <m:sty m:val="p"/>
                                        </m:rPr>
                                        <a:rPr lang="en-US" sz="1400" b="0" i="0" smtClean="0">
                                          <a:latin typeface="Cambria Math" charset="0"/>
                                        </a:rPr>
                                        <m:t>log</m:t>
                                      </m:r>
                                    </m:fName>
                                    <m:e>
                                      <m:sSubSup>
                                        <m:sSubSupPr>
                                          <m:ctrlPr>
                                            <a:rPr lang="en-US" sz="1400" b="0" i="1" smtClean="0">
                                              <a:latin typeface="Cambria Math" panose="02040503050406030204" pitchFamily="18" charset="0"/>
                                            </a:rPr>
                                          </m:ctrlPr>
                                        </m:sSubSupPr>
                                        <m:e>
                                          <m:acc>
                                            <m:accPr>
                                              <m:chr m:val="̂"/>
                                              <m:ctrlPr>
                                                <a:rPr lang="en-US" sz="1400" b="0" i="1" smtClean="0">
                                                  <a:latin typeface="Cambria Math" panose="02040503050406030204" pitchFamily="18" charset="0"/>
                                                </a:rPr>
                                              </m:ctrlPr>
                                            </m:accPr>
                                            <m:e>
                                              <m:r>
                                                <a:rPr lang="en-US" sz="1400" b="0" i="1" smtClean="0">
                                                  <a:latin typeface="Cambria Math" charset="0"/>
                                                </a:rPr>
                                                <m:t>𝑦</m:t>
                                              </m:r>
                                            </m:e>
                                          </m:acc>
                                        </m:e>
                                        <m:sub>
                                          <m:r>
                                            <a:rPr lang="en-US" sz="1400" b="0" i="1" smtClean="0">
                                              <a:latin typeface="Cambria Math" charset="0"/>
                                            </a:rPr>
                                            <m:t>𝑘</m:t>
                                          </m:r>
                                        </m:sub>
                                        <m:sup>
                                          <m:r>
                                            <a:rPr lang="en-US" sz="1400" b="0" i="1" smtClean="0">
                                              <a:latin typeface="Cambria Math" charset="0"/>
                                            </a:rPr>
                                            <m:t>(</m:t>
                                          </m:r>
                                          <m:r>
                                            <a:rPr lang="en-US" sz="1400" b="0" i="1" smtClean="0">
                                              <a:latin typeface="Cambria Math" charset="0"/>
                                            </a:rPr>
                                            <m:t>𝑖</m:t>
                                          </m:r>
                                          <m:r>
                                            <a:rPr lang="en-US" sz="1400" b="0" i="1" smtClean="0">
                                              <a:latin typeface="Cambria Math" charset="0"/>
                                            </a:rPr>
                                            <m:t>)</m:t>
                                          </m:r>
                                        </m:sup>
                                      </m:sSubSup>
                                      <m:r>
                                        <a:rPr lang="en-US" sz="1400" b="0" i="1" smtClean="0">
                                          <a:latin typeface="Cambria Math" charset="0"/>
                                        </a:rPr>
                                        <m:t>+</m:t>
                                      </m:r>
                                      <m:d>
                                        <m:dPr>
                                          <m:ctrlPr>
                                            <a:rPr lang="mr-IN" sz="1400" b="0" i="1" smtClean="0">
                                              <a:latin typeface="Cambria Math" panose="02040503050406030204" pitchFamily="18" charset="0"/>
                                            </a:rPr>
                                          </m:ctrlPr>
                                        </m:dPr>
                                        <m:e>
                                          <m:r>
                                            <a:rPr lang="en-US" sz="1400" b="0" i="1" smtClean="0">
                                              <a:latin typeface="Cambria Math" charset="0"/>
                                            </a:rPr>
                                            <m:t>1−</m:t>
                                          </m:r>
                                          <m:sSubSup>
                                            <m:sSubSupPr>
                                              <m:ctrlPr>
                                                <a:rPr lang="en-US" sz="1400" i="1">
                                                  <a:latin typeface="Cambria Math" panose="02040503050406030204" pitchFamily="18" charset="0"/>
                                                </a:rPr>
                                              </m:ctrlPr>
                                            </m:sSubSupPr>
                                            <m:e>
                                              <m:r>
                                                <a:rPr lang="en-US" sz="1400" i="1">
                                                  <a:latin typeface="Cambria Math" charset="0"/>
                                                </a:rPr>
                                                <m:t>𝑦</m:t>
                                              </m:r>
                                            </m:e>
                                            <m:sub>
                                              <m:r>
                                                <a:rPr lang="en-US" sz="1400" i="1">
                                                  <a:latin typeface="Cambria Math" charset="0"/>
                                                </a:rPr>
                                                <m:t>𝑘</m:t>
                                              </m:r>
                                            </m:sub>
                                            <m:sup>
                                              <m:r>
                                                <a:rPr lang="en-US" sz="1400" i="1">
                                                  <a:latin typeface="Cambria Math" charset="0"/>
                                                </a:rPr>
                                                <m:t>(</m:t>
                                              </m:r>
                                              <m:r>
                                                <a:rPr lang="en-US" sz="1400" i="1">
                                                  <a:latin typeface="Cambria Math" charset="0"/>
                                                </a:rPr>
                                                <m:t>𝑖</m:t>
                                              </m:r>
                                              <m:r>
                                                <a:rPr lang="en-US" sz="1400" i="1">
                                                  <a:latin typeface="Cambria Math" charset="0"/>
                                                </a:rPr>
                                                <m:t>)</m:t>
                                              </m:r>
                                            </m:sup>
                                          </m:sSubSup>
                                        </m:e>
                                      </m:d>
                                      <m:r>
                                        <a:rPr lang="en-US" sz="1400" b="0" i="1" smtClean="0">
                                          <a:latin typeface="Cambria Math" charset="0"/>
                                        </a:rPr>
                                        <m:t> </m:t>
                                      </m:r>
                                    </m:e>
                                  </m:func>
                                  <m:func>
                                    <m:funcPr>
                                      <m:ctrlPr>
                                        <a:rPr lang="en-US" sz="1400" i="1">
                                          <a:latin typeface="Cambria Math" panose="02040503050406030204" pitchFamily="18" charset="0"/>
                                        </a:rPr>
                                      </m:ctrlPr>
                                    </m:funcPr>
                                    <m:fName>
                                      <m:r>
                                        <m:rPr>
                                          <m:sty m:val="p"/>
                                        </m:rPr>
                                        <a:rPr lang="en-US" sz="1400">
                                          <a:latin typeface="Cambria Math" charset="0"/>
                                        </a:rPr>
                                        <m:t>log</m:t>
                                      </m:r>
                                    </m:fName>
                                    <m:e>
                                      <m:d>
                                        <m:dPr>
                                          <m:ctrlPr>
                                            <a:rPr lang="mr-IN" sz="1400" i="1" smtClean="0">
                                              <a:latin typeface="Cambria Math" panose="02040503050406030204" pitchFamily="18" charset="0"/>
                                            </a:rPr>
                                          </m:ctrlPr>
                                        </m:dPr>
                                        <m:e>
                                          <m:r>
                                            <a:rPr lang="en-US" sz="1400" i="1">
                                              <a:latin typeface="Cambria Math" charset="0"/>
                                            </a:rPr>
                                            <m:t>1− </m:t>
                                          </m:r>
                                          <m:sSubSup>
                                            <m:sSubSupPr>
                                              <m:ctrlPr>
                                                <a:rPr lang="en-US" sz="1400" i="1">
                                                  <a:latin typeface="Cambria Math" panose="02040503050406030204" pitchFamily="18" charset="0"/>
                                                </a:rPr>
                                              </m:ctrlPr>
                                            </m:sSubSupPr>
                                            <m:e>
                                              <m:acc>
                                                <m:accPr>
                                                  <m:chr m:val="̂"/>
                                                  <m:ctrlPr>
                                                    <a:rPr lang="en-US" sz="1400" i="1">
                                                      <a:latin typeface="Cambria Math" panose="02040503050406030204" pitchFamily="18" charset="0"/>
                                                    </a:rPr>
                                                  </m:ctrlPr>
                                                </m:accPr>
                                                <m:e>
                                                  <m:r>
                                                    <a:rPr lang="en-US" sz="1400" i="1">
                                                      <a:latin typeface="Cambria Math" charset="0"/>
                                                    </a:rPr>
                                                    <m:t>𝑦</m:t>
                                                  </m:r>
                                                </m:e>
                                              </m:acc>
                                            </m:e>
                                            <m:sub>
                                              <m:r>
                                                <a:rPr lang="en-US" sz="1400" i="1">
                                                  <a:latin typeface="Cambria Math" charset="0"/>
                                                </a:rPr>
                                                <m:t>𝑘</m:t>
                                              </m:r>
                                            </m:sub>
                                            <m:sup>
                                              <m:d>
                                                <m:dPr>
                                                  <m:ctrlPr>
                                                    <a:rPr lang="en-US" sz="1400" i="1">
                                                      <a:latin typeface="Cambria Math" panose="02040503050406030204" pitchFamily="18" charset="0"/>
                                                    </a:rPr>
                                                  </m:ctrlPr>
                                                </m:dPr>
                                                <m:e>
                                                  <m:r>
                                                    <a:rPr lang="en-US" sz="1400" i="1">
                                                      <a:latin typeface="Cambria Math" charset="0"/>
                                                    </a:rPr>
                                                    <m:t>𝑖</m:t>
                                                  </m:r>
                                                </m:e>
                                              </m:d>
                                            </m:sup>
                                          </m:sSubSup>
                                        </m:e>
                                      </m:d>
                                    </m:e>
                                  </m:func>
                                </m:e>
                              </m:d>
                            </m:e>
                          </m:nary>
                        </m:e>
                      </m:nary>
                    </m:oMath>
                  </m:oMathPara>
                </a14:m>
                <a:endParaRPr lang="el-GR" sz="1400" dirty="0"/>
              </a:p>
            </p:txBody>
          </p:sp>
        </mc:Choice>
        <mc:Fallback xmlns="">
          <p:sp>
            <p:nvSpPr>
              <p:cNvPr id="38" name="TextBox 37"/>
              <p:cNvSpPr txBox="1">
                <a:spLocks noRot="1" noChangeAspect="1" noMove="1" noResize="1" noEditPoints="1" noAdjustHandles="1" noChangeArrowheads="1" noChangeShapeType="1" noTextEdit="1"/>
              </p:cNvSpPr>
              <p:nvPr/>
            </p:nvSpPr>
            <p:spPr>
              <a:xfrm>
                <a:off x="642978" y="5140086"/>
                <a:ext cx="4557723" cy="605807"/>
              </a:xfrm>
              <a:prstGeom prst="rect">
                <a:avLst/>
              </a:prstGeom>
              <a:blipFill rotWithShape="0">
                <a:blip r:embed="rId6"/>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6306259" y="4871580"/>
                <a:ext cx="2038442"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sSup>
                            <m:sSupPr>
                              <m:ctrlPr>
                                <a:rPr lang="mr-IN" sz="1400" b="0" i="1" smtClean="0">
                                  <a:latin typeface="Cambria Math" panose="02040503050406030204" pitchFamily="18" charset="0"/>
                                </a:rPr>
                              </m:ctrlPr>
                            </m:sSupPr>
                            <m:e>
                              <m:d>
                                <m:dPr>
                                  <m:ctrlPr>
                                    <a:rPr lang="mr-IN" sz="1400" i="1">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sup>
                              <m:r>
                                <a:rPr lang="en-US" sz="1400" b="0" i="1" smtClean="0">
                                  <a:latin typeface="Cambria Math" charset="0"/>
                                </a:rPr>
                                <m:t>2</m:t>
                              </m:r>
                            </m:sup>
                          </m:sSup>
                        </m:e>
                      </m:nary>
                    </m:oMath>
                  </m:oMathPara>
                </a14:m>
                <a:endParaRPr lang="el-GR" sz="1400" dirty="0"/>
              </a:p>
            </p:txBody>
          </p:sp>
        </mc:Choice>
        <mc:Fallback xmlns="">
          <p:sp>
            <p:nvSpPr>
              <p:cNvPr id="41" name="TextBox 40"/>
              <p:cNvSpPr txBox="1">
                <a:spLocks noRot="1" noChangeAspect="1" noMove="1" noResize="1" noEditPoints="1" noAdjustHandles="1" noChangeArrowheads="1" noChangeShapeType="1" noTextEdit="1"/>
              </p:cNvSpPr>
              <p:nvPr/>
            </p:nvSpPr>
            <p:spPr>
              <a:xfrm>
                <a:off x="6306259" y="4871580"/>
                <a:ext cx="2038442" cy="588174"/>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235901" y="5862454"/>
                <a:ext cx="1907958" cy="5881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charset="0"/>
                        </a:rPr>
                        <m:t>𝐽</m:t>
                      </m:r>
                      <m:d>
                        <m:dPr>
                          <m:ctrlPr>
                            <a:rPr lang="en-US" sz="1400" b="0" i="1" smtClean="0">
                              <a:latin typeface="Cambria Math" panose="02040503050406030204" pitchFamily="18" charset="0"/>
                            </a:rPr>
                          </m:ctrlPr>
                        </m:dPr>
                        <m:e>
                          <m:r>
                            <a:rPr lang="el-GR" sz="1400" b="0" i="1" smtClean="0">
                              <a:latin typeface="Cambria Math" charset="0"/>
                            </a:rPr>
                            <m:t>𝜃</m:t>
                          </m:r>
                        </m:e>
                      </m:d>
                      <m:r>
                        <a:rPr lang="el-GR" sz="1400" b="0" i="1" smtClean="0">
                          <a:latin typeface="Cambria Math" charset="0"/>
                        </a:rPr>
                        <m:t>= </m:t>
                      </m:r>
                      <m:f>
                        <m:fPr>
                          <m:ctrlPr>
                            <a:rPr lang="mr-IN" sz="1400" b="0" i="1" smtClean="0">
                              <a:latin typeface="Cambria Math" panose="02040503050406030204" pitchFamily="18" charset="0"/>
                            </a:rPr>
                          </m:ctrlPr>
                        </m:fPr>
                        <m:num>
                          <m:r>
                            <a:rPr lang="en-US" sz="1400" b="0" i="1" smtClean="0">
                              <a:latin typeface="Cambria Math" charset="0"/>
                            </a:rPr>
                            <m:t>1</m:t>
                          </m:r>
                        </m:num>
                        <m:den>
                          <m:r>
                            <a:rPr lang="en-US" sz="1400" b="0" i="1" smtClean="0">
                              <a:latin typeface="Cambria Math" charset="0"/>
                            </a:rPr>
                            <m:t>𝑛</m:t>
                          </m:r>
                        </m:den>
                      </m:f>
                      <m:nary>
                        <m:naryPr>
                          <m:chr m:val="∑"/>
                          <m:ctrlPr>
                            <a:rPr lang="is-IS" sz="1400" b="0" i="1" smtClean="0">
                              <a:latin typeface="Cambria Math" panose="02040503050406030204" pitchFamily="18" charset="0"/>
                            </a:rPr>
                          </m:ctrlPr>
                        </m:naryPr>
                        <m:sub>
                          <m:r>
                            <m:rPr>
                              <m:brk m:alnAt="23"/>
                            </m:rPr>
                            <a:rPr lang="en-US" sz="1400" b="0" i="1" smtClean="0">
                              <a:latin typeface="Cambria Math" charset="0"/>
                            </a:rPr>
                            <m:t>𝑖</m:t>
                          </m:r>
                          <m:r>
                            <a:rPr lang="en-US" sz="1400" b="0" i="1" smtClean="0">
                              <a:latin typeface="Cambria Math" charset="0"/>
                            </a:rPr>
                            <m:t>=1</m:t>
                          </m:r>
                        </m:sub>
                        <m:sup>
                          <m:r>
                            <a:rPr lang="en-US" sz="1400" b="0" i="1" smtClean="0">
                              <a:latin typeface="Cambria Math" charset="0"/>
                            </a:rPr>
                            <m:t>𝑛</m:t>
                          </m:r>
                        </m:sup>
                        <m:e>
                          <m:d>
                            <m:dPr>
                              <m:begChr m:val="|"/>
                              <m:endChr m:val="|"/>
                              <m:ctrlPr>
                                <a:rPr lang="hr-HR" sz="1400" b="0" i="1" smtClean="0">
                                  <a:latin typeface="Cambria Math" panose="02040503050406030204" pitchFamily="18" charset="0"/>
                                </a:rPr>
                              </m:ctrlPr>
                            </m:dPr>
                            <m:e>
                              <m:sSup>
                                <m:sSupPr>
                                  <m:ctrlPr>
                                    <a:rPr lang="is-IS" sz="1400" i="1">
                                      <a:latin typeface="Cambria Math" panose="02040503050406030204" pitchFamily="18" charset="0"/>
                                    </a:rPr>
                                  </m:ctrlPr>
                                </m:sSupPr>
                                <m:e>
                                  <m:r>
                                    <a:rPr lang="en-US" sz="1400" i="1">
                                      <a:latin typeface="Cambria Math" charset="0"/>
                                    </a:rPr>
                                    <m:t>𝑦</m:t>
                                  </m:r>
                                </m:e>
                                <m:sup>
                                  <m:r>
                                    <a:rPr lang="en-US" sz="1400" i="1">
                                      <a:latin typeface="Cambria Math" charset="0"/>
                                    </a:rPr>
                                    <m:t>(</m:t>
                                  </m:r>
                                  <m:r>
                                    <a:rPr lang="en-US" sz="1400" i="1">
                                      <a:latin typeface="Cambria Math" charset="0"/>
                                    </a:rPr>
                                    <m:t>𝑖</m:t>
                                  </m:r>
                                  <m:r>
                                    <a:rPr lang="en-US" sz="1400" i="1">
                                      <a:latin typeface="Cambria Math" charset="0"/>
                                    </a:rPr>
                                    <m:t>)</m:t>
                                  </m:r>
                                </m:sup>
                              </m:sSup>
                              <m:r>
                                <a:rPr lang="en-US" sz="1400" i="1">
                                  <a:latin typeface="Cambria Math" charset="0"/>
                                </a:rPr>
                                <m:t>−</m:t>
                              </m:r>
                              <m:sSup>
                                <m:sSupPr>
                                  <m:ctrlPr>
                                    <a:rPr lang="en-US" sz="1400" i="1">
                                      <a:latin typeface="Cambria Math" panose="02040503050406030204" pitchFamily="18" charset="0"/>
                                    </a:rPr>
                                  </m:ctrlPr>
                                </m:sSupPr>
                                <m:e>
                                  <m:acc>
                                    <m:accPr>
                                      <m:chr m:val="̂"/>
                                      <m:ctrlPr>
                                        <a:rPr lang="en-US" sz="1400" i="1">
                                          <a:latin typeface="Cambria Math" panose="02040503050406030204" pitchFamily="18" charset="0"/>
                                        </a:rPr>
                                      </m:ctrlPr>
                                    </m:accPr>
                                    <m:e>
                                      <m:r>
                                        <a:rPr lang="en-US" sz="1400" i="1">
                                          <a:latin typeface="Cambria Math" charset="0"/>
                                        </a:rPr>
                                        <m:t>𝑦</m:t>
                                      </m:r>
                                    </m:e>
                                  </m:acc>
                                </m:e>
                                <m:sup>
                                  <m:r>
                                    <a:rPr lang="en-US" sz="1400" i="1">
                                      <a:latin typeface="Cambria Math" charset="0"/>
                                    </a:rPr>
                                    <m:t>(</m:t>
                                  </m:r>
                                  <m:r>
                                    <a:rPr lang="en-US" sz="1400" i="1">
                                      <a:latin typeface="Cambria Math" charset="0"/>
                                    </a:rPr>
                                    <m:t>𝑖</m:t>
                                  </m:r>
                                  <m:r>
                                    <a:rPr lang="en-US" sz="1400" i="1">
                                      <a:latin typeface="Cambria Math" charset="0"/>
                                    </a:rPr>
                                    <m:t>)</m:t>
                                  </m:r>
                                </m:sup>
                              </m:sSup>
                            </m:e>
                          </m:d>
                        </m:e>
                      </m:nary>
                    </m:oMath>
                  </m:oMathPara>
                </a14:m>
                <a:endParaRPr lang="el-GR" sz="1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6235901" y="5862454"/>
                <a:ext cx="1907958" cy="588174"/>
              </a:xfrm>
              <a:prstGeom prst="rect">
                <a:avLst/>
              </a:prstGeom>
              <a:blipFill rotWithShape="0">
                <a:blip r:embed="rId8"/>
                <a:stretch>
                  <a:fillRect/>
                </a:stretch>
              </a:blipFill>
            </p:spPr>
            <p:txBody>
              <a:bodyPr/>
              <a:lstStyle/>
              <a:p>
                <a:r>
                  <a:rPr lang="el-GR">
                    <a:noFill/>
                  </a:rPr>
                  <a:t> </a:t>
                </a:r>
              </a:p>
            </p:txBody>
          </p:sp>
        </mc:Fallback>
      </mc:AlternateContent>
      <p:sp>
        <p:nvSpPr>
          <p:cNvPr id="43" name="Ορθογώνιο 42"/>
          <p:cNvSpPr/>
          <p:nvPr/>
        </p:nvSpPr>
        <p:spPr>
          <a:xfrm>
            <a:off x="5777848" y="5521927"/>
            <a:ext cx="2814872" cy="369332"/>
          </a:xfrm>
          <a:prstGeom prst="rect">
            <a:avLst/>
          </a:prstGeom>
        </p:spPr>
        <p:txBody>
          <a:bodyPr wrap="square">
            <a:spAutoFit/>
          </a:bodyPr>
          <a:lstStyle/>
          <a:p>
            <a:pPr algn="ctr"/>
            <a:r>
              <a:rPr lang="en-US" dirty="0" smtClean="0">
                <a:solidFill>
                  <a:srgbClr val="222222"/>
                </a:solidFill>
              </a:rPr>
              <a:t>Mean Absolute </a:t>
            </a:r>
            <a:r>
              <a:rPr lang="en-US" dirty="0">
                <a:solidFill>
                  <a:srgbClr val="222222"/>
                </a:solidFill>
              </a:rPr>
              <a:t>Error</a:t>
            </a:r>
          </a:p>
        </p:txBody>
      </p:sp>
    </p:spTree>
    <p:extLst>
      <p:ext uri="{BB962C8B-B14F-4D97-AF65-F5344CB8AC3E}">
        <p14:creationId xmlns:p14="http://schemas.microsoft.com/office/powerpoint/2010/main" val="192454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0861" y="3395717"/>
            <a:ext cx="2450893" cy="1792444"/>
          </a:xfrm>
          <a:prstGeom prst="rect">
            <a:avLst/>
          </a:prstGeom>
        </p:spPr>
      </p:pic>
      <p:sp>
        <p:nvSpPr>
          <p:cNvPr id="9" name="Rectangle 8"/>
          <p:cNvSpPr/>
          <p:nvPr/>
        </p:nvSpPr>
        <p:spPr>
          <a:xfrm>
            <a:off x="762000" y="5366070"/>
            <a:ext cx="7830720" cy="230832"/>
          </a:xfrm>
          <a:prstGeom prst="rect">
            <a:avLst/>
          </a:prstGeom>
        </p:spPr>
        <p:txBody>
          <a:bodyPr wrap="square">
            <a:spAutoFit/>
          </a:bodyPr>
          <a:lstStyle/>
          <a:p>
            <a:pPr algn="ctr"/>
            <a:r>
              <a:rPr lang="en-US" sz="900" i="1" dirty="0" smtClean="0"/>
              <a:t>http</a:t>
            </a:r>
            <a:r>
              <a:rPr lang="en-US" sz="900" i="1" dirty="0"/>
              <a:t>://</a:t>
            </a:r>
            <a:r>
              <a:rPr lang="en-US" sz="900" i="1" dirty="0" err="1"/>
              <a:t>deeplearning.stanford.edu</a:t>
            </a:r>
            <a:r>
              <a:rPr lang="en-US" sz="900" i="1" dirty="0"/>
              <a:t>/wiki/</a:t>
            </a:r>
            <a:r>
              <a:rPr lang="en-US" sz="900" i="1" dirty="0" err="1"/>
              <a:t>index.php</a:t>
            </a:r>
            <a:r>
              <a:rPr lang="en-US" sz="900" i="1" dirty="0"/>
              <a:t>/</a:t>
            </a:r>
            <a:r>
              <a:rPr lang="en-US" sz="900" i="1" dirty="0" err="1"/>
              <a:t>Feature_extraction_using_convolution</a:t>
            </a:r>
            <a:endParaRPr lang="en-US" sz="900" i="1" dirty="0"/>
          </a:p>
        </p:txBody>
      </p:sp>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Convolutional Neural Networks (CNNs)</a:t>
            </a:r>
            <a:endParaRPr lang="en-US" dirty="0"/>
          </a:p>
        </p:txBody>
      </p:sp>
      <p:sp>
        <p:nvSpPr>
          <p:cNvPr id="12" name="TextBox 11"/>
          <p:cNvSpPr txBox="1"/>
          <p:nvPr/>
        </p:nvSpPr>
        <p:spPr>
          <a:xfrm>
            <a:off x="137522" y="1771408"/>
            <a:ext cx="8892178" cy="1477328"/>
          </a:xfrm>
          <a:prstGeom prst="rect">
            <a:avLst/>
          </a:prstGeom>
          <a:noFill/>
        </p:spPr>
        <p:txBody>
          <a:bodyPr wrap="none" rtlCol="0">
            <a:spAutoFit/>
          </a:bodyPr>
          <a:lstStyle/>
          <a:p>
            <a:r>
              <a:rPr lang="en-US" dirty="0" smtClean="0"/>
              <a:t>Main CNN idea for text:</a:t>
            </a:r>
          </a:p>
          <a:p>
            <a:r>
              <a:rPr lang="en-US" b="1" dirty="0" smtClean="0">
                <a:solidFill>
                  <a:schemeClr val="accent2"/>
                </a:solidFill>
              </a:rPr>
              <a:t>Compute vectors for n-grams</a:t>
            </a:r>
            <a:r>
              <a:rPr lang="en-US" dirty="0" smtClean="0"/>
              <a:t> and group them afterwards</a:t>
            </a:r>
          </a:p>
          <a:p>
            <a:endParaRPr lang="en-US" dirty="0" smtClean="0"/>
          </a:p>
          <a:p>
            <a:r>
              <a:rPr lang="en-US" dirty="0" smtClean="0"/>
              <a:t>Example: “this takes too long” compute vectors for: </a:t>
            </a:r>
          </a:p>
          <a:p>
            <a:r>
              <a:rPr lang="en-US" dirty="0" smtClean="0"/>
              <a:t>This takes, takes too, too long, this takes too, takes too long, this takes too long</a:t>
            </a:r>
          </a:p>
        </p:txBody>
      </p:sp>
      <p:pic>
        <p:nvPicPr>
          <p:cNvPr id="13" name="Εικόνα 12"/>
          <p:cNvPicPr>
            <a:picLocks noChangeAspect="1"/>
          </p:cNvPicPr>
          <p:nvPr/>
        </p:nvPicPr>
        <p:blipFill>
          <a:blip r:embed="rId4"/>
          <a:stretch>
            <a:fillRect/>
          </a:stretch>
        </p:blipFill>
        <p:spPr>
          <a:xfrm>
            <a:off x="1248002" y="3531496"/>
            <a:ext cx="1447800" cy="1371600"/>
          </a:xfrm>
          <a:prstGeom prst="rect">
            <a:avLst/>
          </a:prstGeom>
        </p:spPr>
      </p:pic>
      <p:pic>
        <p:nvPicPr>
          <p:cNvPr id="14" name="Εικόνα 13"/>
          <p:cNvPicPr>
            <a:picLocks noChangeAspect="1"/>
          </p:cNvPicPr>
          <p:nvPr/>
        </p:nvPicPr>
        <p:blipFill>
          <a:blip r:embed="rId5"/>
          <a:stretch>
            <a:fillRect/>
          </a:stretch>
        </p:blipFill>
        <p:spPr>
          <a:xfrm>
            <a:off x="3185922" y="3817246"/>
            <a:ext cx="889000" cy="800100"/>
          </a:xfrm>
          <a:prstGeom prst="rect">
            <a:avLst/>
          </a:prstGeom>
        </p:spPr>
      </p:pic>
      <p:sp>
        <p:nvSpPr>
          <p:cNvPr id="15" name="TextBox 14"/>
          <p:cNvSpPr txBox="1"/>
          <p:nvPr/>
        </p:nvSpPr>
        <p:spPr>
          <a:xfrm>
            <a:off x="1248539" y="4864996"/>
            <a:ext cx="1497526" cy="369332"/>
          </a:xfrm>
          <a:prstGeom prst="rect">
            <a:avLst/>
          </a:prstGeom>
          <a:noFill/>
        </p:spPr>
        <p:txBody>
          <a:bodyPr wrap="none" rtlCol="0">
            <a:spAutoFit/>
          </a:bodyPr>
          <a:lstStyle/>
          <a:p>
            <a:r>
              <a:rPr lang="en-US" smtClean="0"/>
              <a:t>Input matrix</a:t>
            </a:r>
            <a:endParaRPr lang="el-GR" dirty="0"/>
          </a:p>
        </p:txBody>
      </p:sp>
      <p:sp>
        <p:nvSpPr>
          <p:cNvPr id="16" name="TextBox 15"/>
          <p:cNvSpPr txBox="1"/>
          <p:nvPr/>
        </p:nvSpPr>
        <p:spPr>
          <a:xfrm>
            <a:off x="2722962" y="4541830"/>
            <a:ext cx="1814920" cy="646331"/>
          </a:xfrm>
          <a:prstGeom prst="rect">
            <a:avLst/>
          </a:prstGeom>
          <a:noFill/>
        </p:spPr>
        <p:txBody>
          <a:bodyPr wrap="none" rtlCol="0">
            <a:spAutoFit/>
          </a:bodyPr>
          <a:lstStyle/>
          <a:p>
            <a:pPr algn="ctr"/>
            <a:r>
              <a:rPr lang="en-US" dirty="0" smtClean="0"/>
              <a:t>Convolutional </a:t>
            </a:r>
          </a:p>
          <a:p>
            <a:pPr algn="ctr"/>
            <a:r>
              <a:rPr lang="en-US" dirty="0" smtClean="0"/>
              <a:t>3x3 filter</a:t>
            </a:r>
            <a:endParaRPr lang="el-GR" dirty="0"/>
          </a:p>
        </p:txBody>
      </p:sp>
      <p:sp>
        <p:nvSpPr>
          <p:cNvPr id="17" name="Δεξιό βέλος 16"/>
          <p:cNvSpPr/>
          <p:nvPr/>
        </p:nvSpPr>
        <p:spPr>
          <a:xfrm>
            <a:off x="4660900" y="3918446"/>
            <a:ext cx="742880" cy="484632"/>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l-GR"/>
          </a:p>
        </p:txBody>
      </p:sp>
    </p:spTree>
    <p:extLst>
      <p:ext uri="{BB962C8B-B14F-4D97-AF65-F5344CB8AC3E}">
        <p14:creationId xmlns:p14="http://schemas.microsoft.com/office/powerpoint/2010/main" val="3294975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Convolutional Neural Networks (CNNs)</a:t>
            </a:r>
            <a:endParaRPr lang="en-US" dirty="0"/>
          </a:p>
        </p:txBody>
      </p:sp>
      <p:sp>
        <p:nvSpPr>
          <p:cNvPr id="12" name="TextBox 11"/>
          <p:cNvSpPr txBox="1"/>
          <p:nvPr/>
        </p:nvSpPr>
        <p:spPr>
          <a:xfrm>
            <a:off x="137522" y="1771408"/>
            <a:ext cx="6590266" cy="646331"/>
          </a:xfrm>
          <a:prstGeom prst="rect">
            <a:avLst/>
          </a:prstGeom>
          <a:noFill/>
        </p:spPr>
        <p:txBody>
          <a:bodyPr wrap="none" rtlCol="0">
            <a:spAutoFit/>
          </a:bodyPr>
          <a:lstStyle/>
          <a:p>
            <a:r>
              <a:rPr lang="en-US" dirty="0" smtClean="0"/>
              <a:t>Main CNN idea for text:</a:t>
            </a:r>
          </a:p>
          <a:p>
            <a:r>
              <a:rPr lang="en-US" dirty="0" smtClean="0"/>
              <a:t>Compute vectors for n-grams and </a:t>
            </a:r>
            <a:r>
              <a:rPr lang="en-US" b="1" dirty="0" smtClean="0">
                <a:solidFill>
                  <a:schemeClr val="accent2"/>
                </a:solidFill>
              </a:rPr>
              <a:t>group them afterwards</a:t>
            </a:r>
          </a:p>
        </p:txBody>
      </p:sp>
      <p:pic>
        <p:nvPicPr>
          <p:cNvPr id="9" name="Εικόνα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275" y="2716503"/>
            <a:ext cx="5442607" cy="3035300"/>
          </a:xfrm>
          <a:prstGeom prst="rect">
            <a:avLst/>
          </a:prstGeom>
        </p:spPr>
      </p:pic>
      <p:sp>
        <p:nvSpPr>
          <p:cNvPr id="2" name="Ορθογώνιο 1"/>
          <p:cNvSpPr/>
          <p:nvPr/>
        </p:nvSpPr>
        <p:spPr>
          <a:xfrm>
            <a:off x="2410389" y="6121136"/>
            <a:ext cx="4572000" cy="230832"/>
          </a:xfrm>
          <a:prstGeom prst="rect">
            <a:avLst/>
          </a:prstGeom>
        </p:spPr>
        <p:txBody>
          <a:bodyPr>
            <a:spAutoFit/>
          </a:bodyPr>
          <a:lstStyle/>
          <a:p>
            <a:pPr algn="ctr"/>
            <a:r>
              <a:rPr lang="en-US" sz="900" i="1" dirty="0">
                <a:latin typeface="Arial" charset="0"/>
                <a:ea typeface="Arial" charset="0"/>
                <a:cs typeface="Arial" charset="0"/>
              </a:rPr>
              <a:t>https://</a:t>
            </a:r>
            <a:r>
              <a:rPr lang="en-US" sz="900" i="1" dirty="0" err="1">
                <a:latin typeface="Arial" charset="0"/>
                <a:ea typeface="Arial" charset="0"/>
                <a:cs typeface="Arial" charset="0"/>
              </a:rPr>
              <a:t>shafeentejani.github.io</a:t>
            </a:r>
            <a:r>
              <a:rPr lang="en-US" sz="900" i="1" dirty="0">
                <a:latin typeface="Arial" charset="0"/>
                <a:ea typeface="Arial" charset="0"/>
                <a:cs typeface="Arial" charset="0"/>
              </a:rPr>
              <a:t>/assets/images/</a:t>
            </a:r>
            <a:r>
              <a:rPr lang="en-US" sz="900" i="1" dirty="0" err="1">
                <a:latin typeface="Arial" charset="0"/>
                <a:ea typeface="Arial" charset="0"/>
                <a:cs typeface="Arial" charset="0"/>
              </a:rPr>
              <a:t>pooling.gif</a:t>
            </a:r>
            <a:endParaRPr lang="en-US" sz="900" i="1" dirty="0">
              <a:latin typeface="Arial" charset="0"/>
              <a:ea typeface="Arial" charset="0"/>
              <a:cs typeface="Arial" charset="0"/>
            </a:endParaRPr>
          </a:p>
        </p:txBody>
      </p:sp>
      <p:sp>
        <p:nvSpPr>
          <p:cNvPr id="4" name="TextBox 3"/>
          <p:cNvSpPr txBox="1"/>
          <p:nvPr/>
        </p:nvSpPr>
        <p:spPr>
          <a:xfrm>
            <a:off x="4212896" y="3566057"/>
            <a:ext cx="1199367" cy="738664"/>
          </a:xfrm>
          <a:prstGeom prst="rect">
            <a:avLst/>
          </a:prstGeom>
          <a:noFill/>
        </p:spPr>
        <p:txBody>
          <a:bodyPr wrap="none" rtlCol="0">
            <a:spAutoFit/>
          </a:bodyPr>
          <a:lstStyle/>
          <a:p>
            <a:r>
              <a:rPr lang="en-US" sz="1400" dirty="0" smtClean="0"/>
              <a:t>max pool</a:t>
            </a:r>
          </a:p>
          <a:p>
            <a:r>
              <a:rPr lang="en-US" sz="1400" dirty="0" smtClean="0"/>
              <a:t>2x2 filters </a:t>
            </a:r>
          </a:p>
          <a:p>
            <a:r>
              <a:rPr lang="en-US" sz="1400" dirty="0" smtClean="0"/>
              <a:t>and stride 2</a:t>
            </a:r>
            <a:endParaRPr lang="el-GR" sz="1400" dirty="0"/>
          </a:p>
        </p:txBody>
      </p:sp>
      <p:cxnSp>
        <p:nvCxnSpPr>
          <p:cNvPr id="16" name="Ευθύγραμμο βέλος σύνδεσης 15"/>
          <p:cNvCxnSpPr/>
          <p:nvPr/>
        </p:nvCxnSpPr>
        <p:spPr>
          <a:xfrm>
            <a:off x="4248385" y="4348906"/>
            <a:ext cx="1199367" cy="1270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65181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1280" y="6083300"/>
            <a:ext cx="7843420" cy="461665"/>
          </a:xfrm>
          <a:prstGeom prst="rect">
            <a:avLst/>
          </a:prstGeom>
        </p:spPr>
        <p:txBody>
          <a:bodyPr wrap="square">
            <a:spAutoFit/>
          </a:bodyPr>
          <a:lstStyle/>
          <a:p>
            <a:pPr algn="ctr"/>
            <a:r>
              <a:rPr lang="en-US" sz="1200" dirty="0" err="1"/>
              <a:t>Severyn</a:t>
            </a:r>
            <a:r>
              <a:rPr lang="en-US" sz="1200" dirty="0"/>
              <a:t>, </a:t>
            </a:r>
            <a:r>
              <a:rPr lang="en-US" sz="1200" dirty="0" err="1"/>
              <a:t>Aliaksei</a:t>
            </a:r>
            <a:r>
              <a:rPr lang="en-US" sz="1200" dirty="0"/>
              <a:t>, and Alessandro </a:t>
            </a:r>
            <a:r>
              <a:rPr lang="en-US" sz="1200" dirty="0" err="1"/>
              <a:t>Moschitti</a:t>
            </a:r>
            <a:r>
              <a:rPr lang="en-US" sz="1200" dirty="0"/>
              <a:t>. "UNITN: Training Deep Convolutional Neural Network for Twitter Sentiment Classification." </a:t>
            </a:r>
            <a:r>
              <a:rPr lang="en-US" sz="1200" i="1" dirty="0" err="1"/>
              <a:t>SemEval</a:t>
            </a:r>
            <a:r>
              <a:rPr lang="en-US" sz="1200" i="1" dirty="0"/>
              <a:t>@ NAACL-HLT</a:t>
            </a:r>
            <a:r>
              <a:rPr lang="en-US" sz="1200" dirty="0"/>
              <a:t>. 2015.</a:t>
            </a:r>
            <a:endParaRPr lang="en-US" sz="1200" i="1" dirty="0">
              <a:latin typeface="Arial" charset="0"/>
              <a:ea typeface="Arial" charset="0"/>
              <a:cs typeface="Arial" charset="0"/>
            </a:endParaRPr>
          </a:p>
        </p:txBody>
      </p:sp>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CNN for text classification</a:t>
            </a:r>
            <a:endParaRPr lang="en-US" dirty="0"/>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300" y="1707139"/>
            <a:ext cx="7645400" cy="4040621"/>
          </a:xfrm>
          <a:prstGeom prst="rect">
            <a:avLst/>
          </a:prstGeom>
        </p:spPr>
      </p:pic>
    </p:spTree>
    <p:extLst>
      <p:ext uri="{BB962C8B-B14F-4D97-AF65-F5344CB8AC3E}">
        <p14:creationId xmlns:p14="http://schemas.microsoft.com/office/powerpoint/2010/main" val="89603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CNN with multiple filters</a:t>
            </a:r>
            <a:endParaRPr lang="en-US" dirty="0"/>
          </a:p>
        </p:txBody>
      </p:sp>
      <p:pic>
        <p:nvPicPr>
          <p:cNvPr id="7" name="Εικόνα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120" y="1752601"/>
            <a:ext cx="8229600" cy="3320866"/>
          </a:xfrm>
          <a:prstGeom prst="rect">
            <a:avLst/>
          </a:prstGeom>
        </p:spPr>
      </p:pic>
      <p:sp>
        <p:nvSpPr>
          <p:cNvPr id="8" name="Ορθογώνιο 7"/>
          <p:cNvSpPr/>
          <p:nvPr/>
        </p:nvSpPr>
        <p:spPr>
          <a:xfrm>
            <a:off x="1689100" y="4934967"/>
            <a:ext cx="6306720" cy="276999"/>
          </a:xfrm>
          <a:prstGeom prst="rect">
            <a:avLst/>
          </a:prstGeom>
        </p:spPr>
        <p:txBody>
          <a:bodyPr wrap="square">
            <a:spAutoFit/>
          </a:bodyPr>
          <a:lstStyle/>
          <a:p>
            <a:r>
              <a:rPr lang="en-US" sz="1200" i="1" dirty="0">
                <a:latin typeface="Arial" charset="0"/>
                <a:ea typeface="Arial" charset="0"/>
                <a:cs typeface="Arial" charset="0"/>
              </a:rPr>
              <a:t>Kim, </a:t>
            </a:r>
            <a:r>
              <a:rPr lang="en-US" sz="1200" i="1" dirty="0" smtClean="0">
                <a:latin typeface="Arial" charset="0"/>
                <a:ea typeface="Arial" charset="0"/>
                <a:cs typeface="Arial" charset="0"/>
              </a:rPr>
              <a:t>Y. “Convolutional </a:t>
            </a:r>
            <a:r>
              <a:rPr lang="en-US" sz="1200" i="1" dirty="0">
                <a:latin typeface="Arial" charset="0"/>
                <a:ea typeface="Arial" charset="0"/>
                <a:cs typeface="Arial" charset="0"/>
              </a:rPr>
              <a:t>Neural Networks for Sentence </a:t>
            </a:r>
            <a:r>
              <a:rPr lang="en-US" sz="1200" i="1" dirty="0" smtClean="0">
                <a:latin typeface="Arial" charset="0"/>
                <a:ea typeface="Arial" charset="0"/>
                <a:cs typeface="Arial" charset="0"/>
              </a:rPr>
              <a:t>Classification”, EMNLP (2014)</a:t>
            </a:r>
            <a:endParaRPr lang="el-GR" i="1" dirty="0"/>
          </a:p>
        </p:txBody>
      </p:sp>
      <p:sp>
        <p:nvSpPr>
          <p:cNvPr id="9" name="Ορθογώνιο 8"/>
          <p:cNvSpPr/>
          <p:nvPr/>
        </p:nvSpPr>
        <p:spPr>
          <a:xfrm>
            <a:off x="2699084" y="5678263"/>
            <a:ext cx="4286751" cy="369332"/>
          </a:xfrm>
          <a:prstGeom prst="rect">
            <a:avLst/>
          </a:prstGeom>
        </p:spPr>
        <p:txBody>
          <a:bodyPr wrap="none">
            <a:spAutoFit/>
          </a:bodyPr>
          <a:lstStyle/>
          <a:p>
            <a:pPr>
              <a:defRPr/>
            </a:pPr>
            <a:r>
              <a:rPr lang="en-US" dirty="0"/>
              <a:t>sliding over 3, 4 or 5 words at a </a:t>
            </a:r>
            <a:r>
              <a:rPr lang="en-US" dirty="0" smtClean="0"/>
              <a:t>time </a:t>
            </a:r>
            <a:endParaRPr lang="en-US" dirty="0"/>
          </a:p>
        </p:txBody>
      </p:sp>
    </p:spTree>
    <p:extLst>
      <p:ext uri="{BB962C8B-B14F-4D97-AF65-F5344CB8AC3E}">
        <p14:creationId xmlns:p14="http://schemas.microsoft.com/office/powerpoint/2010/main" val="3905936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Recurrent Neural Networks (RNNs)</a:t>
            </a:r>
            <a:endParaRPr lang="en-US" dirty="0"/>
          </a:p>
        </p:txBody>
      </p:sp>
      <p:sp>
        <p:nvSpPr>
          <p:cNvPr id="8" name="TextBox 7"/>
          <p:cNvSpPr txBox="1"/>
          <p:nvPr/>
        </p:nvSpPr>
        <p:spPr>
          <a:xfrm>
            <a:off x="137522" y="1592570"/>
            <a:ext cx="4642618" cy="923330"/>
          </a:xfrm>
          <a:prstGeom prst="rect">
            <a:avLst/>
          </a:prstGeom>
          <a:noFill/>
        </p:spPr>
        <p:txBody>
          <a:bodyPr wrap="none" rtlCol="0">
            <a:spAutoFit/>
          </a:bodyPr>
          <a:lstStyle/>
          <a:p>
            <a:r>
              <a:rPr lang="en-US" dirty="0"/>
              <a:t>Main RNN idea for text:</a:t>
            </a:r>
          </a:p>
          <a:p>
            <a:r>
              <a:rPr lang="en-US" dirty="0"/>
              <a:t>Condition on </a:t>
            </a:r>
            <a:r>
              <a:rPr lang="en-US" b="1" dirty="0">
                <a:solidFill>
                  <a:schemeClr val="accent2"/>
                </a:solidFill>
              </a:rPr>
              <a:t>all previous words</a:t>
            </a:r>
          </a:p>
          <a:p>
            <a:r>
              <a:rPr lang="en-US" dirty="0"/>
              <a:t>Use same set of weights at all time steps</a:t>
            </a:r>
            <a:endParaRPr lang="en-US" b="1" dirty="0">
              <a:solidFill>
                <a:schemeClr val="accent2"/>
              </a:solidFill>
            </a:endParaRPr>
          </a:p>
        </p:txBody>
      </p:sp>
      <p:grpSp>
        <p:nvGrpSpPr>
          <p:cNvPr id="11" name="Ομάδα 10"/>
          <p:cNvGrpSpPr/>
          <p:nvPr/>
        </p:nvGrpSpPr>
        <p:grpSpPr>
          <a:xfrm>
            <a:off x="234631" y="2646484"/>
            <a:ext cx="6385547" cy="1943100"/>
            <a:chOff x="317500" y="3004996"/>
            <a:chExt cx="6843411" cy="2240104"/>
          </a:xfrm>
        </p:grpSpPr>
        <p:pic>
          <p:nvPicPr>
            <p:cNvPr id="3" name="Εικόνα 2"/>
            <p:cNvPicPr>
              <a:picLocks noChangeAspect="1"/>
            </p:cNvPicPr>
            <p:nvPr/>
          </p:nvPicPr>
          <p:blipFill>
            <a:blip r:embed="rId3"/>
            <a:stretch>
              <a:fillRect/>
            </a:stretch>
          </p:blipFill>
          <p:spPr>
            <a:xfrm>
              <a:off x="317500" y="3004996"/>
              <a:ext cx="4069180" cy="2240104"/>
            </a:xfrm>
            <a:prstGeom prst="rect">
              <a:avLst/>
            </a:prstGeom>
            <a:ln>
              <a:solidFill>
                <a:schemeClr val="accent1"/>
              </a:solidFill>
            </a:ln>
          </p:spPr>
        </p:pic>
        <p:pic>
          <p:nvPicPr>
            <p:cNvPr id="5" name="Εικόνα 4"/>
            <p:cNvPicPr>
              <a:picLocks noChangeAspect="1"/>
            </p:cNvPicPr>
            <p:nvPr/>
          </p:nvPicPr>
          <p:blipFill>
            <a:blip r:embed="rId4"/>
            <a:stretch>
              <a:fillRect/>
            </a:stretch>
          </p:blipFill>
          <p:spPr>
            <a:xfrm>
              <a:off x="4886744" y="3122126"/>
              <a:ext cx="2274167" cy="1888715"/>
            </a:xfrm>
            <a:prstGeom prst="rect">
              <a:avLst/>
            </a:prstGeom>
            <a:ln>
              <a:solidFill>
                <a:schemeClr val="accent1"/>
              </a:solidFill>
            </a:ln>
          </p:spPr>
        </p:pic>
        <mc:AlternateContent xmlns:mc="http://schemas.openxmlformats.org/markup-compatibility/2006" xmlns:a14="http://schemas.microsoft.com/office/drawing/2010/main">
          <mc:Choice Requires="a14">
            <p:sp>
              <p:nvSpPr>
                <p:cNvPr id="10" name="TextBox 9"/>
                <p:cNvSpPr txBox="1"/>
                <p:nvPr/>
              </p:nvSpPr>
              <p:spPr>
                <a:xfrm>
                  <a:off x="4453169" y="3880763"/>
                  <a:ext cx="3670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l-GR" sz="2800" i="1" smtClean="0">
                            <a:latin typeface="Cambria Math" charset="0"/>
                          </a:rPr>
                          <m:t>≜</m:t>
                        </m:r>
                      </m:oMath>
                    </m:oMathPara>
                  </a14:m>
                  <a:endParaRPr lang="el-GR" dirty="0"/>
                </a:p>
              </p:txBody>
            </p:sp>
          </mc:Choice>
          <mc:Fallback xmlns="">
            <p:sp>
              <p:nvSpPr>
                <p:cNvPr id="10" name="TextBox 9"/>
                <p:cNvSpPr txBox="1">
                  <a:spLocks noRot="1" noChangeAspect="1" noMove="1" noResize="1" noEditPoints="1" noAdjustHandles="1" noChangeArrowheads="1" noChangeShapeType="1" noTextEdit="1"/>
                </p:cNvSpPr>
                <p:nvPr/>
              </p:nvSpPr>
              <p:spPr>
                <a:xfrm>
                  <a:off x="4453169" y="3880763"/>
                  <a:ext cx="367087" cy="430887"/>
                </a:xfrm>
                <a:prstGeom prst="rect">
                  <a:avLst/>
                </a:prstGeom>
                <a:blipFill rotWithShape="0">
                  <a:blip r:embed="rId5"/>
                  <a:stretch>
                    <a:fillRect/>
                  </a:stretch>
                </a:blipFill>
              </p:spPr>
              <p:txBody>
                <a:bodyPr/>
                <a:lstStyle/>
                <a:p>
                  <a:r>
                    <a:rPr lang="el-GR">
                      <a:noFill/>
                    </a:rPr>
                    <a:t> </a:t>
                  </a:r>
                </a:p>
              </p:txBody>
            </p:sp>
          </mc:Fallback>
        </mc:AlternateContent>
      </p:grpSp>
      <mc:AlternateContent xmlns:mc="http://schemas.openxmlformats.org/markup-compatibility/2006" xmlns:a14="http://schemas.microsoft.com/office/drawing/2010/main">
        <mc:Choice Requires="a14">
          <p:sp>
            <p:nvSpPr>
              <p:cNvPr id="13" name="Ορθογώνιο 12"/>
              <p:cNvSpPr/>
              <p:nvPr/>
            </p:nvSpPr>
            <p:spPr>
              <a:xfrm>
                <a:off x="5029200" y="2251928"/>
                <a:ext cx="3653564" cy="4129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h</m:t>
                          </m:r>
                        </m:e>
                        <m:sub>
                          <m:r>
                            <a:rPr lang="en-US" sz="2000" b="0" i="1" smtClean="0">
                              <a:solidFill>
                                <a:schemeClr val="tx1"/>
                              </a:solidFill>
                              <a:latin typeface="Cambria Math" charset="0"/>
                            </a:rPr>
                            <m:t>𝑡</m:t>
                          </m:r>
                        </m:sub>
                      </m:sSub>
                      <m:r>
                        <a:rPr lang="en-US" sz="2000" b="0" i="1">
                          <a:solidFill>
                            <a:schemeClr val="tx1"/>
                          </a:solidFill>
                          <a:latin typeface="Cambria Math" charset="0"/>
                        </a:rPr>
                        <m:t>=  </m:t>
                      </m:r>
                      <m:r>
                        <a:rPr lang="el-GR" sz="2000" b="0" i="1">
                          <a:solidFill>
                            <a:schemeClr val="tx1"/>
                          </a:solidFill>
                          <a:latin typeface="Cambria Math" charset="0"/>
                        </a:rPr>
                        <m:t>𝜎</m:t>
                      </m:r>
                      <m:r>
                        <a:rPr lang="el-GR" sz="2000" b="0" i="1">
                          <a:solidFill>
                            <a:schemeClr val="tx1"/>
                          </a:solidFill>
                          <a:latin typeface="Cambria Math" charset="0"/>
                        </a:rPr>
                        <m:t>(</m:t>
                      </m:r>
                      <m:sSup>
                        <m:sSupPr>
                          <m:ctrlPr>
                            <a:rPr lang="el-GR" sz="2000" i="1" smtClean="0">
                              <a:solidFill>
                                <a:schemeClr val="tx1"/>
                              </a:solidFill>
                              <a:latin typeface="Cambria Math" panose="02040503050406030204" pitchFamily="18" charset="0"/>
                            </a:rPr>
                          </m:ctrlPr>
                        </m:sSupPr>
                        <m:e>
                          <m:r>
                            <a:rPr lang="en-US" sz="2000" b="0" i="1" smtClean="0">
                              <a:solidFill>
                                <a:schemeClr val="tx1"/>
                              </a:solidFill>
                              <a:latin typeface="Cambria Math" charset="0"/>
                            </a:rPr>
                            <m:t>𝑊</m:t>
                          </m:r>
                        </m:e>
                        <m:sup>
                          <m:r>
                            <a:rPr lang="en-US" sz="2000" b="0" i="1" smtClean="0">
                              <a:solidFill>
                                <a:schemeClr val="tx1"/>
                              </a:solidFill>
                              <a:latin typeface="Cambria Math" charset="0"/>
                            </a:rPr>
                            <m:t>(</m:t>
                          </m:r>
                          <m:r>
                            <a:rPr lang="en-US" sz="2000" b="0" i="1" smtClean="0">
                              <a:solidFill>
                                <a:schemeClr val="tx1"/>
                              </a:solidFill>
                              <a:latin typeface="Cambria Math" charset="0"/>
                            </a:rPr>
                            <m:t>hh</m:t>
                          </m:r>
                          <m:r>
                            <a:rPr lang="en-US" sz="2000" b="0" i="1" smtClean="0">
                              <a:solidFill>
                                <a:schemeClr val="tx1"/>
                              </a:solidFill>
                              <a:latin typeface="Cambria Math" charset="0"/>
                            </a:rPr>
                            <m:t>)</m:t>
                          </m:r>
                        </m:sup>
                      </m:sSup>
                      <m:sSub>
                        <m:sSubPr>
                          <m:ctrlPr>
                            <a:rPr lang="en-US" sz="2000" i="1">
                              <a:solidFill>
                                <a:schemeClr val="tx1"/>
                              </a:solidFill>
                              <a:latin typeface="Cambria Math" panose="02040503050406030204" pitchFamily="18" charset="0"/>
                            </a:rPr>
                          </m:ctrlPr>
                        </m:sSubPr>
                        <m:e>
                          <m:r>
                            <a:rPr lang="en-US" sz="2000" b="0" i="1">
                              <a:solidFill>
                                <a:schemeClr val="tx1"/>
                              </a:solidFill>
                              <a:latin typeface="Cambria Math" charset="0"/>
                            </a:rPr>
                            <m:t>h</m:t>
                          </m:r>
                        </m:e>
                        <m:sub>
                          <m:r>
                            <a:rPr lang="en-US" sz="2000" b="0" i="1">
                              <a:solidFill>
                                <a:schemeClr val="tx1"/>
                              </a:solidFill>
                              <a:latin typeface="Cambria Math" charset="0"/>
                            </a:rPr>
                            <m:t>𝑡</m:t>
                          </m:r>
                          <m:r>
                            <a:rPr lang="en-US" sz="2000" b="0" i="1" smtClean="0">
                              <a:solidFill>
                                <a:schemeClr val="tx1"/>
                              </a:solidFill>
                              <a:latin typeface="Cambria Math" charset="0"/>
                            </a:rPr>
                            <m:t>−1</m:t>
                          </m:r>
                        </m:sub>
                      </m:sSub>
                      <m:r>
                        <a:rPr lang="en-US" sz="2000" b="0" i="1">
                          <a:solidFill>
                            <a:schemeClr val="tx1"/>
                          </a:solidFill>
                          <a:latin typeface="Cambria Math" charset="0"/>
                        </a:rPr>
                        <m:t>+</m:t>
                      </m:r>
                      <m:sSup>
                        <m:sSupPr>
                          <m:ctrlPr>
                            <a:rPr lang="el-GR" sz="2000" i="1">
                              <a:solidFill>
                                <a:schemeClr val="tx1"/>
                              </a:solidFill>
                              <a:latin typeface="Cambria Math" panose="02040503050406030204" pitchFamily="18" charset="0"/>
                            </a:rPr>
                          </m:ctrlPr>
                        </m:sSupPr>
                        <m:e>
                          <m:r>
                            <a:rPr lang="en-US" sz="2000" b="0" i="1">
                              <a:solidFill>
                                <a:schemeClr val="tx1"/>
                              </a:solidFill>
                              <a:latin typeface="Cambria Math" charset="0"/>
                            </a:rPr>
                            <m:t>𝑊</m:t>
                          </m:r>
                        </m:e>
                        <m:sup>
                          <m:r>
                            <a:rPr lang="en-US" sz="2000" b="0" i="1">
                              <a:solidFill>
                                <a:schemeClr val="tx1"/>
                              </a:solidFill>
                              <a:latin typeface="Cambria Math" charset="0"/>
                            </a:rPr>
                            <m:t>(</m:t>
                          </m:r>
                          <m:r>
                            <a:rPr lang="en-US" sz="2000" b="0" i="1">
                              <a:solidFill>
                                <a:schemeClr val="tx1"/>
                              </a:solidFill>
                              <a:latin typeface="Cambria Math" charset="0"/>
                            </a:rPr>
                            <m:t>h𝑥</m:t>
                          </m:r>
                          <m:r>
                            <a:rPr lang="en-US" sz="2000" b="0" i="1">
                              <a:solidFill>
                                <a:schemeClr val="tx1"/>
                              </a:solidFill>
                              <a:latin typeface="Cambria Math" charset="0"/>
                            </a:rPr>
                            <m:t>)</m:t>
                          </m:r>
                        </m:sup>
                      </m:sSup>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charset="0"/>
                            </a:rPr>
                            <m:t>𝑥</m:t>
                          </m:r>
                        </m:e>
                        <m:sub>
                          <m:r>
                            <a:rPr lang="en-US" sz="2000" b="0" i="1">
                              <a:solidFill>
                                <a:schemeClr val="tx1"/>
                              </a:solidFill>
                              <a:latin typeface="Cambria Math" charset="0"/>
                            </a:rPr>
                            <m:t>𝑡</m:t>
                          </m:r>
                        </m:sub>
                      </m:sSub>
                      <m:r>
                        <a:rPr lang="en-US" sz="2000" b="0" i="1">
                          <a:solidFill>
                            <a:schemeClr val="tx1"/>
                          </a:solidFill>
                          <a:latin typeface="Cambria Math" charset="0"/>
                        </a:rPr>
                        <m:t>)</m:t>
                      </m:r>
                    </m:oMath>
                  </m:oMathPara>
                </a14:m>
                <a:endParaRPr lang="el-GR" sz="2000" dirty="0">
                  <a:solidFill>
                    <a:schemeClr val="tx1"/>
                  </a:solidFill>
                </a:endParaRPr>
              </a:p>
            </p:txBody>
          </p:sp>
        </mc:Choice>
        <mc:Fallback xmlns="">
          <p:sp>
            <p:nvSpPr>
              <p:cNvPr id="13" name="Ορθογώνιο 12"/>
              <p:cNvSpPr>
                <a:spLocks noRot="1" noChangeAspect="1" noMove="1" noResize="1" noEditPoints="1" noAdjustHandles="1" noChangeArrowheads="1" noChangeShapeType="1" noTextEdit="1"/>
              </p:cNvSpPr>
              <p:nvPr/>
            </p:nvSpPr>
            <p:spPr>
              <a:xfrm>
                <a:off x="5029200" y="2251928"/>
                <a:ext cx="3653564" cy="412934"/>
              </a:xfrm>
              <a:prstGeom prst="rect">
                <a:avLst/>
              </a:prstGeom>
              <a:blipFill rotWithShape="0">
                <a:blip r:embed="rId6"/>
                <a:stretch>
                  <a:fillRect t="-89706" b="-123529"/>
                </a:stretch>
              </a:blipFill>
            </p:spPr>
            <p:txBody>
              <a:bodyPr/>
              <a:lstStyle/>
              <a:p>
                <a:r>
                  <a:rPr lang="el-GR">
                    <a:noFill/>
                  </a:rPr>
                  <a:t> </a:t>
                </a:r>
              </a:p>
            </p:txBody>
          </p:sp>
        </mc:Fallback>
      </mc:AlternateContent>
      <p:sp>
        <p:nvSpPr>
          <p:cNvPr id="17" name="TextBox 16"/>
          <p:cNvSpPr txBox="1"/>
          <p:nvPr/>
        </p:nvSpPr>
        <p:spPr>
          <a:xfrm>
            <a:off x="234631" y="5766992"/>
            <a:ext cx="3586238" cy="369332"/>
          </a:xfrm>
          <a:prstGeom prst="rect">
            <a:avLst/>
          </a:prstGeom>
          <a:noFill/>
        </p:spPr>
        <p:txBody>
          <a:bodyPr wrap="none" rtlCol="0">
            <a:spAutoFit/>
          </a:bodyPr>
          <a:lstStyle/>
          <a:p>
            <a:pPr marL="285750" indent="-285750">
              <a:buSzPct val="120000"/>
              <a:buFont typeface="AppleColorEmoji" charset="0"/>
              <a:buChar char="😞"/>
            </a:pPr>
            <a:r>
              <a:rPr lang="en-US" dirty="0" smtClean="0">
                <a:hlinkClick r:id="rId7"/>
              </a:rPr>
              <a:t>Vanishing gradient problem</a:t>
            </a:r>
            <a:endParaRPr lang="el-GR" dirty="0"/>
          </a:p>
        </p:txBody>
      </p:sp>
      <p:pic>
        <p:nvPicPr>
          <p:cNvPr id="18" name="Εικόνα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20869" y="4818496"/>
            <a:ext cx="5169669" cy="1618196"/>
          </a:xfrm>
          <a:prstGeom prst="rect">
            <a:avLst/>
          </a:prstGeom>
        </p:spPr>
      </p:pic>
      <p:sp>
        <p:nvSpPr>
          <p:cNvPr id="19" name="TextBox 18"/>
          <p:cNvSpPr txBox="1"/>
          <p:nvPr/>
        </p:nvSpPr>
        <p:spPr>
          <a:xfrm>
            <a:off x="234631" y="5107694"/>
            <a:ext cx="3280065" cy="369332"/>
          </a:xfrm>
          <a:prstGeom prst="rect">
            <a:avLst/>
          </a:prstGeom>
          <a:noFill/>
        </p:spPr>
        <p:txBody>
          <a:bodyPr wrap="none" rtlCol="0">
            <a:spAutoFit/>
          </a:bodyPr>
          <a:lstStyle/>
          <a:p>
            <a:pPr marL="285750" indent="-285750">
              <a:buSzPct val="120000"/>
              <a:buFont typeface="AppleColorEmoji" charset="0"/>
              <a:buChar char="😁"/>
            </a:pPr>
            <a:r>
              <a:rPr lang="en-US" dirty="0" smtClean="0"/>
              <a:t>Stack them up, Lego fun!</a:t>
            </a:r>
            <a:endParaRPr lang="el-GR" dirty="0"/>
          </a:p>
        </p:txBody>
      </p:sp>
      <p:sp>
        <p:nvSpPr>
          <p:cNvPr id="20" name="TextBox 19"/>
          <p:cNvSpPr txBox="1"/>
          <p:nvPr/>
        </p:nvSpPr>
        <p:spPr>
          <a:xfrm>
            <a:off x="7620000" y="3467100"/>
            <a:ext cx="184731" cy="369332"/>
          </a:xfrm>
          <a:prstGeom prst="rect">
            <a:avLst/>
          </a:prstGeom>
          <a:noFill/>
        </p:spPr>
        <p:txBody>
          <a:bodyPr wrap="none" rtlCol="0">
            <a:spAutoFit/>
          </a:bodyPr>
          <a:lstStyle/>
          <a:p>
            <a:endParaRPr lang="el-GR" dirty="0"/>
          </a:p>
        </p:txBody>
      </p:sp>
      <p:sp>
        <p:nvSpPr>
          <p:cNvPr id="21" name="Ορθογώνιο 20"/>
          <p:cNvSpPr/>
          <p:nvPr/>
        </p:nvSpPr>
        <p:spPr>
          <a:xfrm>
            <a:off x="1749491" y="6355608"/>
            <a:ext cx="7708900" cy="276999"/>
          </a:xfrm>
          <a:prstGeom prst="rect">
            <a:avLst/>
          </a:prstGeom>
        </p:spPr>
        <p:txBody>
          <a:bodyPr wrap="square">
            <a:spAutoFit/>
          </a:bodyPr>
          <a:lstStyle/>
          <a:p>
            <a:r>
              <a:rPr lang="en-US" sz="1200" i="1" dirty="0">
                <a:latin typeface="Arial" charset="0"/>
                <a:ea typeface="Arial" charset="0"/>
                <a:cs typeface="Arial" charset="0"/>
              </a:rPr>
              <a:t>https://</a:t>
            </a:r>
            <a:r>
              <a:rPr lang="en-US" sz="1200" i="1" dirty="0" err="1">
                <a:latin typeface="Arial" charset="0"/>
                <a:ea typeface="Arial" charset="0"/>
                <a:cs typeface="Arial" charset="0"/>
              </a:rPr>
              <a:t>discuss.pytorch.org</a:t>
            </a:r>
            <a:r>
              <a:rPr lang="en-US" sz="1200" i="1" dirty="0">
                <a:latin typeface="Arial" charset="0"/>
                <a:ea typeface="Arial" charset="0"/>
                <a:cs typeface="Arial" charset="0"/>
              </a:rPr>
              <a:t>/uploads/default/original/1X/6415da0424dd66f2f5b134709b92baa59e604c55.jpg</a:t>
            </a:r>
            <a:endParaRPr lang="el-GR" sz="1200" i="1" dirty="0">
              <a:latin typeface="Arial" charset="0"/>
              <a:ea typeface="Arial" charset="0"/>
              <a:cs typeface="Arial" charset="0"/>
            </a:endParaRPr>
          </a:p>
        </p:txBody>
      </p:sp>
      <p:sp>
        <p:nvSpPr>
          <p:cNvPr id="22" name="Ορθογώνιο 21"/>
          <p:cNvSpPr/>
          <p:nvPr/>
        </p:nvSpPr>
        <p:spPr>
          <a:xfrm>
            <a:off x="285768" y="4657578"/>
            <a:ext cx="2927445" cy="230832"/>
          </a:xfrm>
          <a:prstGeom prst="rect">
            <a:avLst/>
          </a:prstGeom>
        </p:spPr>
        <p:txBody>
          <a:bodyPr wrap="square">
            <a:spAutoFit/>
          </a:bodyPr>
          <a:lstStyle/>
          <a:p>
            <a:r>
              <a:rPr lang="en-US" sz="900" i="1" dirty="0">
                <a:latin typeface="Arial" charset="0"/>
                <a:ea typeface="Arial" charset="0"/>
                <a:cs typeface="Arial" charset="0"/>
              </a:rPr>
              <a:t>https://</a:t>
            </a:r>
            <a:r>
              <a:rPr lang="en-US" sz="900" i="1" dirty="0" err="1">
                <a:latin typeface="Arial" charset="0"/>
                <a:ea typeface="Arial" charset="0"/>
                <a:cs typeface="Arial" charset="0"/>
              </a:rPr>
              <a:t>pbs.twimg.com</a:t>
            </a:r>
            <a:r>
              <a:rPr lang="en-US" sz="900" i="1" dirty="0">
                <a:latin typeface="Arial" charset="0"/>
                <a:ea typeface="Arial" charset="0"/>
                <a:cs typeface="Arial" charset="0"/>
              </a:rPr>
              <a:t>/media/C2j-8j5UsAACgEK.jpg</a:t>
            </a:r>
          </a:p>
        </p:txBody>
      </p:sp>
    </p:spTree>
    <p:extLst>
      <p:ext uri="{BB962C8B-B14F-4D97-AF65-F5344CB8AC3E}">
        <p14:creationId xmlns:p14="http://schemas.microsoft.com/office/powerpoint/2010/main" val="996713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11890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Bidirectional RNNs</a:t>
            </a:r>
            <a:endParaRPr lang="en-US" dirty="0"/>
          </a:p>
        </p:txBody>
      </p:sp>
      <p:sp>
        <p:nvSpPr>
          <p:cNvPr id="15" name="AutoShape 6" descr="/var/folders/86/bm6qd9v503vfsddhv99qv8rr0000gn/T/com.microsoft.Powerpoint/WebArchiveCopyPasteTempFiles/latex.php?latex=t&amp;bg=ffffff&amp;fg=000&amp;s=0"/>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l-GR"/>
          </a:p>
        </p:txBody>
      </p:sp>
      <p:pic>
        <p:nvPicPr>
          <p:cNvPr id="16" name="Εικόνα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22" y="2479634"/>
            <a:ext cx="4160296" cy="2718231"/>
          </a:xfrm>
          <a:prstGeom prst="rect">
            <a:avLst/>
          </a:prstGeom>
        </p:spPr>
      </p:pic>
      <mc:AlternateContent xmlns:mc="http://schemas.openxmlformats.org/markup-compatibility/2006" xmlns:a14="http://schemas.microsoft.com/office/drawing/2010/main">
        <mc:Choice Requires="a14">
          <p:sp>
            <p:nvSpPr>
              <p:cNvPr id="18" name="Ορθογώνιο 17"/>
              <p:cNvSpPr/>
              <p:nvPr/>
            </p:nvSpPr>
            <p:spPr>
              <a:xfrm>
                <a:off x="294856" y="5696106"/>
                <a:ext cx="8285409" cy="709553"/>
              </a:xfrm>
              <a:prstGeom prst="rect">
                <a:avLst/>
              </a:prstGeom>
            </p:spPr>
            <p:txBody>
              <a:bodyPr wrap="square">
                <a:spAutoFit/>
              </a:bodyPr>
              <a:lstStyle/>
              <a:p>
                <a:pPr lvl="0" defTabSz="914400" eaLnBrk="0" fontAlgn="base" hangingPunct="0">
                  <a:spcBef>
                    <a:spcPct val="0"/>
                  </a:spcBef>
                  <a:spcAft>
                    <a:spcPct val="0"/>
                  </a:spcAft>
                </a:pPr>
                <a:r>
                  <a:rPr lang="el-GR" altLang="el-GR" dirty="0" err="1"/>
                  <a:t>two</a:t>
                </a:r>
                <a:r>
                  <a:rPr lang="el-GR" altLang="el-GR" dirty="0"/>
                  <a:t> </a:t>
                </a:r>
                <a:r>
                  <a:rPr lang="el-GR" altLang="el-GR" dirty="0" err="1"/>
                  <a:t>RNNs</a:t>
                </a:r>
                <a:r>
                  <a:rPr lang="el-GR" altLang="el-GR" dirty="0"/>
                  <a:t> </a:t>
                </a:r>
                <a:r>
                  <a:rPr lang="el-GR" altLang="el-GR" dirty="0" err="1"/>
                  <a:t>stacked</a:t>
                </a:r>
                <a:r>
                  <a:rPr lang="el-GR" altLang="el-GR" dirty="0"/>
                  <a:t> on </a:t>
                </a:r>
                <a:r>
                  <a:rPr lang="el-GR" altLang="el-GR" dirty="0" err="1"/>
                  <a:t>top</a:t>
                </a:r>
                <a:r>
                  <a:rPr lang="el-GR" altLang="el-GR" dirty="0"/>
                  <a:t> of </a:t>
                </a:r>
                <a:r>
                  <a:rPr lang="el-GR" altLang="el-GR" dirty="0" err="1"/>
                  <a:t>each</a:t>
                </a:r>
                <a:r>
                  <a:rPr lang="el-GR" altLang="el-GR" dirty="0"/>
                  <a:t> </a:t>
                </a:r>
                <a:r>
                  <a:rPr lang="el-GR" altLang="el-GR" dirty="0" err="1"/>
                  <a:t>other</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is</a:t>
                </a:r>
                <a:r>
                  <a:rPr lang="el-GR" altLang="el-GR" dirty="0"/>
                  <a:t> </a:t>
                </a:r>
                <a:r>
                  <a:rPr lang="el-GR" altLang="el-GR" dirty="0" err="1"/>
                  <a:t>computed</a:t>
                </a:r>
                <a:r>
                  <a:rPr lang="el-GR" altLang="el-GR" dirty="0"/>
                  <a:t> </a:t>
                </a:r>
                <a:r>
                  <a:rPr lang="el-GR" altLang="el-GR" dirty="0" err="1"/>
                  <a:t>based</a:t>
                </a:r>
                <a:r>
                  <a:rPr lang="el-GR" altLang="el-GR" dirty="0"/>
                  <a:t> on the </a:t>
                </a:r>
                <a:r>
                  <a:rPr lang="el-GR" altLang="el-GR" dirty="0" err="1" smtClean="0"/>
                  <a:t>hidden</a:t>
                </a:r>
                <a:r>
                  <a:rPr lang="el-GR" altLang="el-GR" dirty="0" smtClean="0"/>
                  <a:t> </a:t>
                </a:r>
                <a:r>
                  <a:rPr lang="el-GR" altLang="el-GR" dirty="0" err="1"/>
                  <a:t>state</a:t>
                </a:r>
                <a:r>
                  <a:rPr lang="el-GR" altLang="el-GR" dirty="0"/>
                  <a:t> of </a:t>
                </a:r>
                <a:r>
                  <a:rPr lang="el-GR" altLang="el-GR" dirty="0" err="1"/>
                  <a:t>both</a:t>
                </a:r>
                <a:r>
                  <a:rPr lang="el-GR" altLang="el-GR" dirty="0"/>
                  <a:t> </a:t>
                </a:r>
                <a:r>
                  <a:rPr lang="el-GR" altLang="el-GR" dirty="0" err="1" smtClean="0"/>
                  <a:t>RNNs</a:t>
                </a:r>
                <a:r>
                  <a:rPr lang="en-US" altLang="el-GR" dirty="0" smtClean="0"/>
                  <a:t> </a:t>
                </a:r>
                <a14:m>
                  <m:oMath xmlns:m="http://schemas.openxmlformats.org/officeDocument/2006/math">
                    <m:d>
                      <m:dPr>
                        <m:begChr m:val="["/>
                        <m:endChr m:val="]"/>
                        <m:ctrlPr>
                          <a:rPr lang="mr-IN"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i="1">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i="1">
                        <a:latin typeface="Cambria Math" charset="0"/>
                      </a:rPr>
                      <m:t> </m:t>
                    </m:r>
                  </m:oMath>
                </a14:m>
                <a:endParaRPr lang="el-GR" altLang="el-GR" dirty="0"/>
              </a:p>
            </p:txBody>
          </p:sp>
        </mc:Choice>
        <mc:Fallback xmlns="">
          <p:sp>
            <p:nvSpPr>
              <p:cNvPr id="18" name="Ορθογώνιο 17"/>
              <p:cNvSpPr>
                <a:spLocks noRot="1" noChangeAspect="1" noMove="1" noResize="1" noEditPoints="1" noAdjustHandles="1" noChangeArrowheads="1" noChangeShapeType="1" noTextEdit="1"/>
              </p:cNvSpPr>
              <p:nvPr/>
            </p:nvSpPr>
            <p:spPr>
              <a:xfrm>
                <a:off x="294856" y="5696106"/>
                <a:ext cx="8285409" cy="709553"/>
              </a:xfrm>
              <a:prstGeom prst="rect">
                <a:avLst/>
              </a:prstGeom>
              <a:blipFill rotWithShape="0">
                <a:blip r:embed="rId3"/>
                <a:stretch>
                  <a:fillRect l="-588" t="-4274" b="-60684"/>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9" name="Ορθογώνιο 18"/>
              <p:cNvSpPr/>
              <p:nvPr/>
            </p:nvSpPr>
            <p:spPr>
              <a:xfrm>
                <a:off x="4398062" y="3350092"/>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charset="0"/>
                                </a:rPr>
                                <m:t>h</m:t>
                              </m:r>
                            </m:e>
                          </m:acc>
                        </m:e>
                        <m:sub>
                          <m:r>
                            <a:rPr lang="en-US" i="1">
                              <a:latin typeface="Cambria Math" charset="0"/>
                            </a:rPr>
                            <m:t>𝑡</m:t>
                          </m:r>
                          <m:r>
                            <a:rPr lang="en-US" b="0" i="1" smtClean="0">
                              <a:latin typeface="Cambria Math" charset="0"/>
                            </a:rPr>
                            <m:t>+1</m:t>
                          </m:r>
                        </m:sub>
                      </m:sSub>
                      <m:r>
                        <a:rPr lang="en-US" i="1">
                          <a:latin typeface="Cambria Math" charset="0"/>
                        </a:rPr>
                        <m:t>+</m:t>
                      </m:r>
                      <m:sSup>
                        <m:sSupPr>
                          <m:ctrlPr>
                            <a:rPr lang="el-GR" i="1" smtClean="0">
                              <a:latin typeface="Cambria Math" panose="02040503050406030204" pitchFamily="18" charset="0"/>
                            </a:rPr>
                          </m:ctrlPr>
                        </m:sSupPr>
                        <m:e>
                          <m:acc>
                            <m:accPr>
                              <m:chr m:val="⃖"/>
                              <m:ctrlPr>
                                <a:rPr lang="el-GR" i="1" smtClean="0">
                                  <a:latin typeface="Cambria Math" panose="02040503050406030204" pitchFamily="18" charset="0"/>
                                </a:rPr>
                              </m:ctrlPr>
                            </m:accPr>
                            <m:e>
                              <m:r>
                                <a:rPr lang="en-US" b="0" i="1" smtClean="0">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19" name="Ορθογώνιο 18"/>
              <p:cNvSpPr>
                <a:spLocks noRot="1" noChangeAspect="1" noMove="1" noResize="1" noEditPoints="1" noAdjustHandles="1" noChangeArrowheads="1" noChangeShapeType="1" noTextEdit="1"/>
              </p:cNvSpPr>
              <p:nvPr/>
            </p:nvSpPr>
            <p:spPr>
              <a:xfrm>
                <a:off x="4398062" y="3350092"/>
                <a:ext cx="3311804" cy="410305"/>
              </a:xfrm>
              <a:prstGeom prst="rect">
                <a:avLst/>
              </a:prstGeom>
              <a:blipFill rotWithShape="0">
                <a:blip r:embed="rId4"/>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0" name="Ορθογώνιο 19"/>
              <p:cNvSpPr/>
              <p:nvPr/>
            </p:nvSpPr>
            <p:spPr>
              <a:xfrm>
                <a:off x="4462961" y="2808988"/>
                <a:ext cx="3311804" cy="4103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r>
                        <a:rPr lang="en-US" i="1">
                          <a:latin typeface="Cambria Math" charset="0"/>
                        </a:rPr>
                        <m:t>=  </m:t>
                      </m:r>
                      <m:r>
                        <a:rPr lang="el-GR" i="1">
                          <a:latin typeface="Cambria Math" charset="0"/>
                        </a:rPr>
                        <m:t>𝜎</m:t>
                      </m:r>
                      <m:r>
                        <a:rPr lang="el-GR"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hh</m:t>
                          </m:r>
                          <m:r>
                            <a:rPr lang="en-US" i="1">
                              <a:latin typeface="Cambria Math" charset="0"/>
                            </a:rPr>
                            <m:t>)</m:t>
                          </m:r>
                        </m:sup>
                      </m:sSup>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r>
                            <a:rPr lang="en-US" i="1">
                              <a:latin typeface="Cambria Math" charset="0"/>
                            </a:rPr>
                            <m:t>−1</m:t>
                          </m:r>
                        </m:sub>
                      </m:sSub>
                      <m:r>
                        <a:rPr lang="en-US" i="1">
                          <a:latin typeface="Cambria Math" charset="0"/>
                        </a:rPr>
                        <m:t>+</m:t>
                      </m:r>
                      <m:sSup>
                        <m:sSupPr>
                          <m:ctrlPr>
                            <a:rPr lang="el-GR" i="1">
                              <a:latin typeface="Cambria Math" panose="02040503050406030204" pitchFamily="18" charset="0"/>
                            </a:rPr>
                          </m:ctrlPr>
                        </m:sSupPr>
                        <m:e>
                          <m:acc>
                            <m:accPr>
                              <m:chr m:val="⃑"/>
                              <m:ctrlPr>
                                <a:rPr lang="el-GR" i="1">
                                  <a:latin typeface="Cambria Math" panose="02040503050406030204" pitchFamily="18" charset="0"/>
                                </a:rPr>
                              </m:ctrlPr>
                            </m:accPr>
                            <m:e>
                              <m:r>
                                <a:rPr lang="en-US" i="1">
                                  <a:latin typeface="Cambria Math" charset="0"/>
                                </a:rPr>
                                <m:t>𝑊</m:t>
                              </m:r>
                            </m:e>
                          </m:acc>
                        </m:e>
                        <m:sup>
                          <m:r>
                            <a:rPr lang="en-US" i="1">
                              <a:latin typeface="Cambria Math" charset="0"/>
                            </a:rPr>
                            <m:t>(</m:t>
                          </m:r>
                          <m:r>
                            <a:rPr lang="en-US" i="1">
                              <a:latin typeface="Cambria Math" charset="0"/>
                            </a:rPr>
                            <m:t>h𝑥</m:t>
                          </m:r>
                          <m:r>
                            <a:rPr lang="en-US" i="1">
                              <a:latin typeface="Cambria Math" charset="0"/>
                            </a:rPr>
                            <m:t>)</m:t>
                          </m:r>
                        </m:sup>
                      </m:sSup>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𝑡</m:t>
                          </m:r>
                        </m:sub>
                      </m:sSub>
                      <m:r>
                        <a:rPr lang="en-US" i="1">
                          <a:latin typeface="Cambria Math" charset="0"/>
                        </a:rPr>
                        <m:t>)</m:t>
                      </m:r>
                    </m:oMath>
                  </m:oMathPara>
                </a14:m>
                <a:endParaRPr lang="el-GR" dirty="0"/>
              </a:p>
            </p:txBody>
          </p:sp>
        </mc:Choice>
        <mc:Fallback xmlns="">
          <p:sp>
            <p:nvSpPr>
              <p:cNvPr id="20" name="Ορθογώνιο 19"/>
              <p:cNvSpPr>
                <a:spLocks noRot="1" noChangeAspect="1" noMove="1" noResize="1" noEditPoints="1" noAdjustHandles="1" noChangeArrowheads="1" noChangeShapeType="1" noTextEdit="1"/>
              </p:cNvSpPr>
              <p:nvPr/>
            </p:nvSpPr>
            <p:spPr>
              <a:xfrm>
                <a:off x="4462961" y="2808988"/>
                <a:ext cx="3311804" cy="410305"/>
              </a:xfrm>
              <a:prstGeom prst="rect">
                <a:avLst/>
              </a:prstGeom>
              <a:blipFill rotWithShape="0">
                <a:blip r:embed="rId5"/>
                <a:stretch>
                  <a:fillRect t="-76119" b="-111940"/>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462961" y="3876013"/>
                <a:ext cx="1938288" cy="432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𝑡</m:t>
                          </m:r>
                        </m:sub>
                      </m:sSub>
                      <m:r>
                        <a:rPr lang="en-US" b="0" i="1" smtClean="0">
                          <a:latin typeface="Cambria Math" charset="0"/>
                        </a:rPr>
                        <m:t>=</m:t>
                      </m:r>
                      <m:r>
                        <a:rPr lang="en-US" b="0" i="1" smtClean="0">
                          <a:latin typeface="Cambria Math" charset="0"/>
                        </a:rPr>
                        <m:t>𝑓</m:t>
                      </m:r>
                      <m:d>
                        <m:dPr>
                          <m:ctrlPr>
                            <a:rPr lang="mr-IN" b="0" i="1" smtClean="0">
                              <a:latin typeface="Cambria Math" panose="02040503050406030204" pitchFamily="18" charset="0"/>
                            </a:rPr>
                          </m:ctrlPr>
                        </m:dPr>
                        <m:e>
                          <m:r>
                            <a:rPr lang="en-US" b="0" i="1" smtClean="0">
                              <a:latin typeface="Cambria Math" charset="0"/>
                            </a:rPr>
                            <m:t> </m:t>
                          </m:r>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sSub>
                                <m:sSubPr>
                                  <m:ctrlPr>
                                    <a:rPr lang="en-US" i="1">
                                      <a:latin typeface="Cambria Math" panose="02040503050406030204" pitchFamily="18" charset="0"/>
                                    </a:rPr>
                                  </m:ctrlPr>
                                </m:sSubPr>
                                <m:e>
                                  <m:r>
                                    <a:rPr lang="en-US" b="0" i="1" smtClean="0">
                                      <a:latin typeface="Cambria Math" charset="0"/>
                                    </a:rPr>
                                    <m:t>;</m:t>
                                  </m:r>
                                  <m:acc>
                                    <m:accPr>
                                      <m:chr m:val="⃖"/>
                                      <m:ctrlPr>
                                        <a:rPr lang="en-US" i="1">
                                          <a:latin typeface="Cambria Math" panose="02040503050406030204" pitchFamily="18" charset="0"/>
                                        </a:rPr>
                                      </m:ctrlPr>
                                    </m:accPr>
                                    <m:e>
                                      <m:r>
                                        <a:rPr lang="en-US" i="1">
                                          <a:latin typeface="Cambria Math" charset="0"/>
                                        </a:rPr>
                                        <m:t>h</m:t>
                                      </m:r>
                                    </m:e>
                                  </m:acc>
                                </m:e>
                                <m:sub>
                                  <m:r>
                                    <a:rPr lang="en-US" i="1">
                                      <a:latin typeface="Cambria Math" charset="0"/>
                                    </a:rPr>
                                    <m:t>𝑡</m:t>
                                  </m:r>
                                </m:sub>
                              </m:sSub>
                            </m:e>
                          </m:d>
                          <m:r>
                            <a:rPr lang="en-US" b="0" i="1" smtClean="0">
                              <a:latin typeface="Cambria Math" charset="0"/>
                            </a:rPr>
                            <m:t> </m:t>
                          </m:r>
                        </m:e>
                      </m:d>
                    </m:oMath>
                  </m:oMathPara>
                </a14:m>
                <a:endParaRPr lang="el-GR" dirty="0"/>
              </a:p>
            </p:txBody>
          </p:sp>
        </mc:Choice>
        <mc:Fallback xmlns="">
          <p:sp>
            <p:nvSpPr>
              <p:cNvPr id="21" name="TextBox 20"/>
              <p:cNvSpPr txBox="1">
                <a:spLocks noRot="1" noChangeAspect="1" noMove="1" noResize="1" noEditPoints="1" noAdjustHandles="1" noChangeArrowheads="1" noChangeShapeType="1" noTextEdit="1"/>
              </p:cNvSpPr>
              <p:nvPr/>
            </p:nvSpPr>
            <p:spPr>
              <a:xfrm>
                <a:off x="4462961" y="3876013"/>
                <a:ext cx="1938288" cy="432554"/>
              </a:xfrm>
              <a:prstGeom prst="rect">
                <a:avLst/>
              </a:prstGeom>
              <a:blipFill rotWithShape="0">
                <a:blip r:embed="rId6"/>
                <a:stretch>
                  <a:fillRect t="-71831" b="-100000"/>
                </a:stretch>
              </a:blipFill>
            </p:spPr>
            <p:txBody>
              <a:bodyPr/>
              <a:lstStyle/>
              <a:p>
                <a:r>
                  <a:rPr lang="el-GR">
                    <a:noFill/>
                  </a:rPr>
                  <a:t> </a:t>
                </a:r>
              </a:p>
            </p:txBody>
          </p:sp>
        </mc:Fallback>
      </mc:AlternateContent>
      <p:sp>
        <p:nvSpPr>
          <p:cNvPr id="23" name="TextBox 22"/>
          <p:cNvSpPr txBox="1"/>
          <p:nvPr/>
        </p:nvSpPr>
        <p:spPr>
          <a:xfrm>
            <a:off x="4462961" y="4650035"/>
            <a:ext cx="4381328" cy="369332"/>
          </a:xfrm>
          <a:prstGeom prst="rect">
            <a:avLst/>
          </a:prstGeom>
          <a:noFill/>
        </p:spPr>
        <p:txBody>
          <a:bodyPr wrap="none" rtlCol="0">
            <a:spAutoFit/>
          </a:bodyPr>
          <a:lstStyle/>
          <a:p>
            <a:r>
              <a:rPr lang="en-US" dirty="0"/>
              <a:t>p</a:t>
            </a:r>
            <a:r>
              <a:rPr lang="en-US" dirty="0" smtClean="0"/>
              <a:t>ast and future around a single token</a:t>
            </a:r>
            <a:endParaRPr lang="el-GR" dirty="0"/>
          </a:p>
        </p:txBody>
      </p:sp>
      <p:cxnSp>
        <p:nvCxnSpPr>
          <p:cNvPr id="25" name="Ευθύγραμμο βέλος σύνδεσης 24"/>
          <p:cNvCxnSpPr/>
          <p:nvPr/>
        </p:nvCxnSpPr>
        <p:spPr>
          <a:xfrm flipV="1">
            <a:off x="4826000" y="4265704"/>
            <a:ext cx="1028700" cy="4186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Ευθύγραμμο βέλος σύνδεσης 26"/>
          <p:cNvCxnSpPr/>
          <p:nvPr/>
        </p:nvCxnSpPr>
        <p:spPr>
          <a:xfrm flipH="1" flipV="1">
            <a:off x="5572064" y="4226093"/>
            <a:ext cx="341281" cy="458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Ορθογώνιο 28"/>
          <p:cNvSpPr/>
          <p:nvPr/>
        </p:nvSpPr>
        <p:spPr>
          <a:xfrm>
            <a:off x="304800" y="5197865"/>
            <a:ext cx="3407391" cy="369332"/>
          </a:xfrm>
          <a:prstGeom prst="rect">
            <a:avLst/>
          </a:prstGeom>
        </p:spPr>
        <p:txBody>
          <a:bodyPr wrap="square">
            <a:spAutoFit/>
          </a:bodyPr>
          <a:lstStyle/>
          <a:p>
            <a:pPr algn="ctr"/>
            <a:r>
              <a:rPr lang="el-GR" sz="900" i="1" dirty="0" err="1"/>
              <a:t>http</a:t>
            </a:r>
            <a:r>
              <a:rPr lang="el-GR" sz="900" i="1" dirty="0"/>
              <a:t>://</a:t>
            </a:r>
            <a:r>
              <a:rPr lang="el-GR" sz="900" i="1" dirty="0" err="1"/>
              <a:t>www.wildml.com</a:t>
            </a:r>
            <a:r>
              <a:rPr lang="el-GR" sz="900" i="1" dirty="0"/>
              <a:t>/2015/09/recurrent-neural-networks-tutorial-part-1-introduction-to-rnns/</a:t>
            </a:r>
          </a:p>
        </p:txBody>
      </p:sp>
      <p:sp>
        <p:nvSpPr>
          <p:cNvPr id="30" name="TextBox 29"/>
          <p:cNvSpPr txBox="1"/>
          <p:nvPr/>
        </p:nvSpPr>
        <p:spPr>
          <a:xfrm>
            <a:off x="137522" y="1592570"/>
            <a:ext cx="8231778" cy="923330"/>
          </a:xfrm>
          <a:prstGeom prst="rect">
            <a:avLst/>
          </a:prstGeom>
          <a:noFill/>
        </p:spPr>
        <p:txBody>
          <a:bodyPr wrap="square" rtlCol="0">
            <a:spAutoFit/>
          </a:bodyPr>
          <a:lstStyle/>
          <a:p>
            <a:pPr defTabSz="914400" eaLnBrk="0" fontAlgn="base" hangingPunct="0">
              <a:spcBef>
                <a:spcPct val="0"/>
              </a:spcBef>
              <a:spcAft>
                <a:spcPct val="0"/>
              </a:spcAft>
            </a:pPr>
            <a:r>
              <a:rPr lang="en-US" altLang="el-GR" dirty="0"/>
              <a:t>Main </a:t>
            </a:r>
            <a:r>
              <a:rPr lang="el-GR" altLang="el-GR" dirty="0" err="1"/>
              <a:t>idea</a:t>
            </a:r>
            <a:r>
              <a:rPr lang="en-US" altLang="el-GR" dirty="0"/>
              <a:t>: incorporate </a:t>
            </a:r>
            <a:r>
              <a:rPr lang="el-GR" altLang="el-GR" dirty="0" err="1"/>
              <a:t>both</a:t>
            </a:r>
            <a:r>
              <a:rPr lang="el-GR" altLang="el-GR" dirty="0"/>
              <a:t> </a:t>
            </a:r>
            <a:r>
              <a:rPr lang="el-GR" altLang="el-GR" dirty="0" err="1"/>
              <a:t>left</a:t>
            </a:r>
            <a:r>
              <a:rPr lang="el-GR" altLang="el-GR" dirty="0"/>
              <a:t> and </a:t>
            </a:r>
            <a:r>
              <a:rPr lang="el-GR" altLang="el-GR" dirty="0" err="1"/>
              <a:t>right</a:t>
            </a:r>
            <a:r>
              <a:rPr lang="el-GR" altLang="el-GR" dirty="0"/>
              <a:t> </a:t>
            </a:r>
            <a:r>
              <a:rPr lang="el-GR" altLang="el-GR" dirty="0" err="1"/>
              <a:t>context</a:t>
            </a:r>
            <a:endParaRPr lang="en-US" altLang="el-GR" dirty="0"/>
          </a:p>
          <a:p>
            <a:pPr lvl="0" defTabSz="914400" eaLnBrk="0" fontAlgn="base" hangingPunct="0">
              <a:spcBef>
                <a:spcPct val="0"/>
              </a:spcBef>
              <a:spcAft>
                <a:spcPct val="0"/>
              </a:spcAft>
            </a:pPr>
            <a:r>
              <a:rPr lang="el-GR" altLang="el-GR" dirty="0" err="1"/>
              <a:t>output</a:t>
            </a:r>
            <a:r>
              <a:rPr lang="el-GR" altLang="el-GR" dirty="0"/>
              <a:t> </a:t>
            </a:r>
            <a:r>
              <a:rPr lang="el-GR" altLang="el-GR" dirty="0" err="1"/>
              <a:t>may</a:t>
            </a:r>
            <a:r>
              <a:rPr lang="el-GR" altLang="el-GR" dirty="0"/>
              <a:t> </a:t>
            </a:r>
            <a:r>
              <a:rPr lang="el-GR" altLang="el-GR" dirty="0" err="1"/>
              <a:t>not</a:t>
            </a:r>
            <a:r>
              <a:rPr lang="el-GR" altLang="el-GR" dirty="0"/>
              <a:t> </a:t>
            </a:r>
            <a:r>
              <a:rPr lang="el-GR" altLang="el-GR" dirty="0" err="1"/>
              <a:t>only</a:t>
            </a:r>
            <a:r>
              <a:rPr lang="el-GR" altLang="el-GR" dirty="0"/>
              <a:t> </a:t>
            </a:r>
            <a:r>
              <a:rPr lang="el-GR" altLang="el-GR" dirty="0" err="1"/>
              <a:t>depend</a:t>
            </a:r>
            <a:r>
              <a:rPr lang="el-GR" altLang="el-GR" dirty="0"/>
              <a:t> on the </a:t>
            </a:r>
            <a:r>
              <a:rPr lang="el-GR" altLang="el-GR" b="1" dirty="0" err="1">
                <a:solidFill>
                  <a:schemeClr val="accent2"/>
                </a:solidFill>
              </a:rPr>
              <a:t>previous</a:t>
            </a:r>
            <a:r>
              <a:rPr lang="el-GR" altLang="el-GR" dirty="0">
                <a:solidFill>
                  <a:schemeClr val="accent2"/>
                </a:solidFill>
              </a:rPr>
              <a:t> </a:t>
            </a:r>
            <a:r>
              <a:rPr lang="el-GR" altLang="el-GR" dirty="0" err="1"/>
              <a:t>elements</a:t>
            </a:r>
            <a:r>
              <a:rPr lang="el-GR" altLang="el-GR" dirty="0"/>
              <a:t> in the </a:t>
            </a:r>
            <a:r>
              <a:rPr lang="el-GR" altLang="el-GR" dirty="0" err="1"/>
              <a:t>sequence</a:t>
            </a:r>
            <a:r>
              <a:rPr lang="el-GR" altLang="el-GR" dirty="0"/>
              <a:t>, </a:t>
            </a:r>
            <a:r>
              <a:rPr lang="en-US" altLang="el-GR" dirty="0"/>
              <a:t> </a:t>
            </a:r>
            <a:r>
              <a:rPr lang="el-GR" altLang="el-GR" dirty="0" err="1"/>
              <a:t>but</a:t>
            </a:r>
            <a:r>
              <a:rPr lang="el-GR" altLang="el-GR" dirty="0"/>
              <a:t> </a:t>
            </a:r>
            <a:r>
              <a:rPr lang="el-GR" altLang="el-GR" dirty="0" err="1"/>
              <a:t>also</a:t>
            </a:r>
            <a:r>
              <a:rPr lang="el-GR" altLang="el-GR" dirty="0"/>
              <a:t> </a:t>
            </a:r>
            <a:r>
              <a:rPr lang="el-GR" altLang="el-GR" b="1" dirty="0" err="1">
                <a:solidFill>
                  <a:schemeClr val="accent2"/>
                </a:solidFill>
              </a:rPr>
              <a:t>future</a:t>
            </a:r>
            <a:r>
              <a:rPr lang="el-GR" altLang="el-GR" dirty="0">
                <a:solidFill>
                  <a:schemeClr val="accent2"/>
                </a:solidFill>
              </a:rPr>
              <a:t> </a:t>
            </a:r>
            <a:r>
              <a:rPr lang="el-GR" altLang="el-GR" dirty="0" err="1"/>
              <a:t>elements</a:t>
            </a:r>
            <a:r>
              <a:rPr lang="el-GR" altLang="el-GR" dirty="0"/>
              <a:t>. </a:t>
            </a:r>
            <a:endParaRPr lang="en-US" altLang="el-GR" dirty="0"/>
          </a:p>
        </p:txBody>
      </p:sp>
    </p:spTree>
    <p:extLst>
      <p:ext uri="{BB962C8B-B14F-4D97-AF65-F5344CB8AC3E}">
        <p14:creationId xmlns:p14="http://schemas.microsoft.com/office/powerpoint/2010/main" val="1065733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Ορθογώνιο 4"/>
          <p:cNvSpPr/>
          <p:nvPr/>
        </p:nvSpPr>
        <p:spPr>
          <a:xfrm>
            <a:off x="2562367" y="6121989"/>
            <a:ext cx="5134970" cy="230832"/>
          </a:xfrm>
          <a:prstGeom prst="rect">
            <a:avLst/>
          </a:prstGeom>
        </p:spPr>
        <p:txBody>
          <a:bodyPr wrap="square">
            <a:spAutoFit/>
          </a:bodyPr>
          <a:lstStyle/>
          <a:p>
            <a:r>
              <a:rPr lang="en-US" sz="900" i="1" dirty="0">
                <a:latin typeface="Arial" charset="0"/>
                <a:ea typeface="Arial" charset="0"/>
                <a:cs typeface="Arial" charset="0"/>
              </a:rPr>
              <a:t>https://</a:t>
            </a:r>
            <a:r>
              <a:rPr lang="en-US" sz="900" i="1" dirty="0" err="1">
                <a:latin typeface="Arial" charset="0"/>
                <a:ea typeface="Arial" charset="0"/>
                <a:cs typeface="Arial" charset="0"/>
              </a:rPr>
              <a:t>giphy.com</a:t>
            </a:r>
            <a:r>
              <a:rPr lang="en-US" sz="900" i="1" dirty="0">
                <a:latin typeface="Arial" charset="0"/>
                <a:ea typeface="Arial" charset="0"/>
                <a:cs typeface="Arial" charset="0"/>
              </a:rPr>
              <a:t>/gifs/thanks-thank-you-thnx-3o6ozuHcxTtVWJJn32/download</a:t>
            </a:r>
            <a:endParaRPr lang="el-GR" sz="900" i="1" dirty="0">
              <a:latin typeface="Arial" charset="0"/>
              <a:ea typeface="Arial" charset="0"/>
              <a:cs typeface="Arial" charset="0"/>
            </a:endParaRPr>
          </a:p>
        </p:txBody>
      </p:sp>
      <p:pic>
        <p:nvPicPr>
          <p:cNvPr id="6" name="Εικόνα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231" y="600501"/>
            <a:ext cx="5339687" cy="5339687"/>
          </a:xfrm>
          <a:prstGeom prst="rect">
            <a:avLst/>
          </a:prstGeom>
        </p:spPr>
      </p:pic>
    </p:spTree>
    <p:extLst>
      <p:ext uri="{BB962C8B-B14F-4D97-AF65-F5344CB8AC3E}">
        <p14:creationId xmlns:p14="http://schemas.microsoft.com/office/powerpoint/2010/main" val="4994521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59300" y="3618226"/>
            <a:ext cx="4414420" cy="2998474"/>
          </a:xfrm>
          <a:prstGeom prst="rect">
            <a:avLst/>
          </a:prstGeom>
        </p:spPr>
      </p:pic>
      <p:sp>
        <p:nvSpPr>
          <p:cNvPr id="5" name="Rectangle 4"/>
          <p:cNvSpPr/>
          <p:nvPr/>
        </p:nvSpPr>
        <p:spPr>
          <a:xfrm>
            <a:off x="330200" y="1231014"/>
            <a:ext cx="8458200" cy="2585323"/>
          </a:xfrm>
          <a:prstGeom prst="rect">
            <a:avLst/>
          </a:prstGeom>
        </p:spPr>
        <p:txBody>
          <a:bodyPr wrap="square">
            <a:spAutoFit/>
          </a:bodyPr>
          <a:lstStyle/>
          <a:p>
            <a:pPr marL="285750" indent="-285750">
              <a:buFont typeface="Courier New"/>
              <a:buChar char="o"/>
            </a:pPr>
            <a:r>
              <a:rPr lang="en-US" dirty="0"/>
              <a:t>Manually designed features are often </a:t>
            </a:r>
            <a:r>
              <a:rPr lang="en-US" b="1" dirty="0">
                <a:solidFill>
                  <a:srgbClr val="E68230"/>
                </a:solidFill>
              </a:rPr>
              <a:t>over-specified</a:t>
            </a:r>
            <a:r>
              <a:rPr lang="en-US" dirty="0"/>
              <a:t>, </a:t>
            </a:r>
            <a:r>
              <a:rPr lang="en-US" b="1" dirty="0">
                <a:solidFill>
                  <a:srgbClr val="E68230"/>
                </a:solidFill>
              </a:rPr>
              <a:t>incomplete</a:t>
            </a:r>
            <a:r>
              <a:rPr lang="en-US" dirty="0">
                <a:solidFill>
                  <a:srgbClr val="E68230"/>
                </a:solidFill>
              </a:rPr>
              <a:t> </a:t>
            </a:r>
            <a:r>
              <a:rPr lang="en-US" dirty="0"/>
              <a:t>and take a </a:t>
            </a:r>
            <a:r>
              <a:rPr lang="en-US" b="1" dirty="0">
                <a:solidFill>
                  <a:srgbClr val="E68230"/>
                </a:solidFill>
              </a:rPr>
              <a:t>long time to design </a:t>
            </a:r>
            <a:r>
              <a:rPr lang="en-US" dirty="0"/>
              <a:t>and validate</a:t>
            </a:r>
          </a:p>
          <a:p>
            <a:pPr marL="285750" indent="-285750">
              <a:buFont typeface="Courier New"/>
              <a:buChar char="o"/>
            </a:pPr>
            <a:r>
              <a:rPr lang="en-US" dirty="0" smtClean="0"/>
              <a:t>Learned </a:t>
            </a:r>
            <a:r>
              <a:rPr lang="en-US" dirty="0"/>
              <a:t>Features are </a:t>
            </a:r>
            <a:r>
              <a:rPr lang="en-US" b="1" dirty="0">
                <a:solidFill>
                  <a:srgbClr val="E68230"/>
                </a:solidFill>
              </a:rPr>
              <a:t>easy to adapt</a:t>
            </a:r>
            <a:r>
              <a:rPr lang="en-US" dirty="0"/>
              <a:t>, </a:t>
            </a:r>
            <a:r>
              <a:rPr lang="en-US" b="1" dirty="0">
                <a:solidFill>
                  <a:srgbClr val="E68230"/>
                </a:solidFill>
              </a:rPr>
              <a:t>fast</a:t>
            </a:r>
            <a:r>
              <a:rPr lang="en-US" dirty="0"/>
              <a:t> to learn</a:t>
            </a:r>
          </a:p>
          <a:p>
            <a:pPr marL="285750" indent="-285750">
              <a:buFont typeface="Courier New"/>
              <a:buChar char="o"/>
            </a:pPr>
            <a:r>
              <a:rPr lang="en-US" dirty="0" smtClean="0"/>
              <a:t>Deep </a:t>
            </a:r>
            <a:r>
              <a:rPr lang="en-US" dirty="0"/>
              <a:t>learning provides a very </a:t>
            </a:r>
            <a:r>
              <a:rPr lang="en-US" b="1" dirty="0">
                <a:solidFill>
                  <a:srgbClr val="E68230"/>
                </a:solidFill>
              </a:rPr>
              <a:t>flexible</a:t>
            </a:r>
            <a:r>
              <a:rPr lang="en-US" dirty="0"/>
              <a:t>, (almost?) </a:t>
            </a:r>
            <a:r>
              <a:rPr lang="en-US" b="1" dirty="0">
                <a:solidFill>
                  <a:srgbClr val="E68230"/>
                </a:solidFill>
              </a:rPr>
              <a:t>universal</a:t>
            </a:r>
            <a:r>
              <a:rPr lang="en-US" dirty="0"/>
              <a:t>, learnable framework for representing world, visual and linguistic information.</a:t>
            </a:r>
          </a:p>
          <a:p>
            <a:pPr marL="285750" indent="-285750">
              <a:buFont typeface="Courier New"/>
              <a:buChar char="o"/>
            </a:pPr>
            <a:r>
              <a:rPr lang="en-US" dirty="0"/>
              <a:t>C</a:t>
            </a:r>
            <a:r>
              <a:rPr lang="en-US" dirty="0" smtClean="0"/>
              <a:t>an </a:t>
            </a:r>
            <a:r>
              <a:rPr lang="en-US" dirty="0"/>
              <a:t>learn </a:t>
            </a:r>
            <a:r>
              <a:rPr lang="en-US" dirty="0" smtClean="0"/>
              <a:t>both unsupervised and supervised</a:t>
            </a:r>
          </a:p>
          <a:p>
            <a:pPr marL="285750" indent="-285750">
              <a:buFont typeface="Courier New"/>
              <a:buChar char="o"/>
            </a:pPr>
            <a:r>
              <a:rPr lang="en-US" dirty="0"/>
              <a:t>Effective </a:t>
            </a:r>
            <a:r>
              <a:rPr lang="en-US" b="1" dirty="0">
                <a:solidFill>
                  <a:srgbClr val="E68230"/>
                </a:solidFill>
              </a:rPr>
              <a:t>end-to-end </a:t>
            </a:r>
            <a:r>
              <a:rPr lang="en-US" dirty="0"/>
              <a:t>joint system </a:t>
            </a:r>
            <a:r>
              <a:rPr lang="en-US" dirty="0" smtClean="0"/>
              <a:t>learning</a:t>
            </a:r>
          </a:p>
          <a:p>
            <a:pPr marL="285750" indent="-285750">
              <a:buFont typeface="Courier New"/>
              <a:buChar char="o"/>
            </a:pPr>
            <a:r>
              <a:rPr lang="en-US" dirty="0" smtClean="0"/>
              <a:t>Utilize large </a:t>
            </a:r>
            <a:r>
              <a:rPr lang="en-US" dirty="0"/>
              <a:t>amounts of training </a:t>
            </a:r>
            <a:r>
              <a:rPr lang="en-US" dirty="0" smtClean="0"/>
              <a:t>data</a:t>
            </a:r>
            <a:endParaRPr lang="en-US" dirty="0"/>
          </a:p>
          <a:p>
            <a:endParaRPr lang="en-US" dirty="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Why is DL useful? </a:t>
            </a:r>
            <a:endParaRPr lang="en-US" dirty="0"/>
          </a:p>
        </p:txBody>
      </p:sp>
      <p:sp>
        <p:nvSpPr>
          <p:cNvPr id="8" name="Rectangle 7"/>
          <p:cNvSpPr/>
          <p:nvPr/>
        </p:nvSpPr>
        <p:spPr>
          <a:xfrm>
            <a:off x="444500" y="4402370"/>
            <a:ext cx="4114800" cy="923330"/>
          </a:xfrm>
          <a:prstGeom prst="rect">
            <a:avLst/>
          </a:prstGeom>
        </p:spPr>
        <p:txBody>
          <a:bodyPr wrap="square">
            <a:spAutoFit/>
          </a:bodyPr>
          <a:lstStyle/>
          <a:p>
            <a:r>
              <a:rPr lang="en-US" dirty="0"/>
              <a:t>In ~2010 </a:t>
            </a:r>
            <a:r>
              <a:rPr lang="en-US" dirty="0" smtClean="0"/>
              <a:t>DL started </a:t>
            </a:r>
            <a:r>
              <a:rPr lang="en-US" dirty="0"/>
              <a:t>outperforming other </a:t>
            </a:r>
            <a:r>
              <a:rPr lang="en-US" dirty="0" smtClean="0"/>
              <a:t>ML techniques </a:t>
            </a:r>
          </a:p>
          <a:p>
            <a:r>
              <a:rPr lang="en-US" dirty="0" smtClean="0"/>
              <a:t>first </a:t>
            </a:r>
            <a:r>
              <a:rPr lang="en-US" dirty="0"/>
              <a:t>in speech and vision, </a:t>
            </a:r>
            <a:r>
              <a:rPr lang="en-US" dirty="0" smtClean="0"/>
              <a:t>then NLP</a:t>
            </a:r>
            <a:endParaRPr lang="en-US" dirty="0"/>
          </a:p>
        </p:txBody>
      </p:sp>
    </p:spTree>
    <p:extLst>
      <p:ext uri="{BB962C8B-B14F-4D97-AF65-F5344CB8AC3E}">
        <p14:creationId xmlns:p14="http://schemas.microsoft.com/office/powerpoint/2010/main" val="2278962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6236" y="1041400"/>
            <a:ext cx="5137780" cy="3580049"/>
          </a:xfrm>
          <a:prstGeom prst="rect">
            <a:avLst/>
          </a:prstGeom>
        </p:spPr>
      </p:pic>
      <p:pic>
        <p:nvPicPr>
          <p:cNvPr id="4" name="Picture 3"/>
          <p:cNvPicPr>
            <a:picLocks noChangeAspect="1"/>
          </p:cNvPicPr>
          <p:nvPr/>
        </p:nvPicPr>
        <p:blipFill>
          <a:blip r:embed="rId3"/>
          <a:stretch>
            <a:fillRect/>
          </a:stretch>
        </p:blipFill>
        <p:spPr>
          <a:xfrm>
            <a:off x="3291890" y="1397000"/>
            <a:ext cx="5636210" cy="3441700"/>
          </a:xfrm>
          <a:prstGeom prst="rect">
            <a:avLst/>
          </a:prstGeom>
        </p:spPr>
      </p:pic>
      <p:sp>
        <p:nvSpPr>
          <p:cNvPr id="6" name="Rectangle 5"/>
          <p:cNvSpPr/>
          <p:nvPr/>
        </p:nvSpPr>
        <p:spPr>
          <a:xfrm>
            <a:off x="226236" y="4838700"/>
            <a:ext cx="5590364" cy="1754327"/>
          </a:xfrm>
          <a:prstGeom prst="rect">
            <a:avLst/>
          </a:prstGeom>
        </p:spPr>
        <p:txBody>
          <a:bodyPr wrap="square">
            <a:spAutoFit/>
          </a:bodyPr>
          <a:lstStyle/>
          <a:p>
            <a:r>
              <a:rPr lang="en-US" dirty="0"/>
              <a:t>Several big improvements in recent years in NLP </a:t>
            </a:r>
            <a:endParaRPr lang="en-US" dirty="0" smtClean="0"/>
          </a:p>
          <a:p>
            <a:pPr marL="285750" indent="-285750">
              <a:buFont typeface="Wingdings" charset="2"/>
              <a:buChar char="ü"/>
            </a:pPr>
            <a:r>
              <a:rPr lang="en-US" dirty="0" smtClean="0"/>
              <a:t>Machine Translation</a:t>
            </a:r>
            <a:endParaRPr lang="en-US" dirty="0"/>
          </a:p>
          <a:p>
            <a:pPr marL="285750" indent="-285750">
              <a:buFont typeface="Wingdings" charset="2"/>
              <a:buChar char="ü"/>
            </a:pPr>
            <a:r>
              <a:rPr lang="en-US" dirty="0"/>
              <a:t>S</a:t>
            </a:r>
            <a:r>
              <a:rPr lang="en-US" dirty="0" smtClean="0"/>
              <a:t>entiment Analysis</a:t>
            </a:r>
            <a:endParaRPr lang="en-US" dirty="0"/>
          </a:p>
          <a:p>
            <a:pPr marL="285750" indent="-285750">
              <a:buFont typeface="Wingdings" charset="2"/>
              <a:buChar char="ü"/>
            </a:pPr>
            <a:r>
              <a:rPr lang="en-US" dirty="0"/>
              <a:t>D</a:t>
            </a:r>
            <a:r>
              <a:rPr lang="en-US" dirty="0" smtClean="0"/>
              <a:t>ialogue Agents</a:t>
            </a:r>
            <a:endParaRPr lang="en-US" dirty="0"/>
          </a:p>
          <a:p>
            <a:pPr marL="285750" indent="-285750">
              <a:buFont typeface="Wingdings" charset="2"/>
              <a:buChar char="ü"/>
            </a:pPr>
            <a:r>
              <a:rPr lang="en-US" dirty="0"/>
              <a:t>Q</a:t>
            </a:r>
            <a:r>
              <a:rPr lang="en-US" dirty="0" smtClean="0"/>
              <a:t>uestion Answering</a:t>
            </a:r>
          </a:p>
          <a:p>
            <a:pPr marL="285750" indent="-285750">
              <a:buFont typeface="Wingdings" charset="2"/>
              <a:buChar char="ü"/>
            </a:pPr>
            <a:r>
              <a:rPr lang="en-US" dirty="0" smtClean="0"/>
              <a:t>Text Classification     </a:t>
            </a:r>
            <a:r>
              <a:rPr lang="mr-IN" dirty="0" smtClean="0"/>
              <a:t>…</a:t>
            </a:r>
            <a:endParaRPr lang="en-US" dirty="0" smtClean="0"/>
          </a:p>
        </p:txBody>
      </p:sp>
      <p:sp>
        <p:nvSpPr>
          <p:cNvPr id="7"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State of the art in </a:t>
            </a:r>
            <a:r>
              <a:rPr lang="mr-IN" dirty="0" smtClean="0"/>
              <a:t>…</a:t>
            </a:r>
            <a:endParaRPr lang="en-US" dirty="0"/>
          </a:p>
        </p:txBody>
      </p:sp>
      <p:sp>
        <p:nvSpPr>
          <p:cNvPr id="8" name="Rectangle 7"/>
          <p:cNvSpPr/>
          <p:nvPr/>
        </p:nvSpPr>
        <p:spPr>
          <a:xfrm>
            <a:off x="3848100" y="5419636"/>
            <a:ext cx="5080000" cy="923330"/>
          </a:xfrm>
          <a:prstGeom prst="rect">
            <a:avLst/>
          </a:prstGeom>
        </p:spPr>
        <p:txBody>
          <a:bodyPr wrap="square">
            <a:spAutoFit/>
          </a:bodyPr>
          <a:lstStyle/>
          <a:p>
            <a:r>
              <a:rPr lang="en-US" dirty="0"/>
              <a:t>L</a:t>
            </a:r>
            <a:r>
              <a:rPr lang="en-US" dirty="0" smtClean="0"/>
              <a:t>everage </a:t>
            </a:r>
            <a:r>
              <a:rPr lang="en-US" dirty="0"/>
              <a:t>different levels of representation</a:t>
            </a:r>
          </a:p>
          <a:p>
            <a:pPr marL="285750" indent="-285750">
              <a:buFont typeface="Courier New"/>
              <a:buChar char="o"/>
            </a:pPr>
            <a:r>
              <a:rPr lang="en-US" dirty="0" smtClean="0"/>
              <a:t>words &amp; characters</a:t>
            </a:r>
          </a:p>
          <a:p>
            <a:pPr marL="285750" indent="-285750">
              <a:buFont typeface="Courier New"/>
              <a:buChar char="o"/>
            </a:pPr>
            <a:r>
              <a:rPr lang="en-US" dirty="0" smtClean="0"/>
              <a:t>syntax &amp; semantics</a:t>
            </a:r>
            <a:endParaRPr lang="en-US" dirty="0"/>
          </a:p>
        </p:txBody>
      </p:sp>
    </p:spTree>
    <p:extLst>
      <p:ext uri="{BB962C8B-B14F-4D97-AF65-F5344CB8AC3E}">
        <p14:creationId xmlns:p14="http://schemas.microsoft.com/office/powerpoint/2010/main" val="361904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51280" y="182563"/>
            <a:ext cx="8041440" cy="858837"/>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Neural Network Intro</a:t>
            </a:r>
            <a:endParaRPr lang="en-US" dirty="0"/>
          </a:p>
        </p:txBody>
      </p:sp>
      <p:sp>
        <p:nvSpPr>
          <p:cNvPr id="12" name="Στρογγυλεμένο ορθογώνιο 11"/>
          <p:cNvSpPr/>
          <p:nvPr/>
        </p:nvSpPr>
        <p:spPr>
          <a:xfrm>
            <a:off x="1645920" y="1371600"/>
            <a:ext cx="1131570" cy="424053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l-GR"/>
          </a:p>
        </p:txBody>
      </p:sp>
      <p:sp>
        <p:nvSpPr>
          <p:cNvPr id="13" name="Στρογγυλεμένο ορθογώνιο 12"/>
          <p:cNvSpPr/>
          <p:nvPr/>
        </p:nvSpPr>
        <p:spPr>
          <a:xfrm>
            <a:off x="3280410" y="2503169"/>
            <a:ext cx="868013" cy="194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l-GR"/>
          </a:p>
        </p:txBody>
      </p:sp>
      <p:sp>
        <p:nvSpPr>
          <p:cNvPr id="17" name="Στρογγυλεμένο ορθογώνιο 16"/>
          <p:cNvSpPr/>
          <p:nvPr/>
        </p:nvSpPr>
        <p:spPr>
          <a:xfrm>
            <a:off x="274320" y="1932271"/>
            <a:ext cx="868013" cy="308549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l-GR"/>
          </a:p>
        </p:txBody>
      </p:sp>
      <p:sp>
        <p:nvSpPr>
          <p:cNvPr id="7" name="TextBox 6"/>
          <p:cNvSpPr txBox="1"/>
          <p:nvPr/>
        </p:nvSpPr>
        <p:spPr>
          <a:xfrm>
            <a:off x="1533710" y="6223500"/>
            <a:ext cx="1355989" cy="400110"/>
          </a:xfrm>
          <a:prstGeom prst="rect">
            <a:avLst/>
          </a:prstGeom>
          <a:noFill/>
        </p:spPr>
        <p:txBody>
          <a:bodyPr wrap="square" rtlCol="0">
            <a:spAutoFit/>
          </a:bodyPr>
          <a:lstStyle/>
          <a:p>
            <a:pPr algn="ctr"/>
            <a:r>
              <a:rPr lang="en-US" sz="2000" dirty="0" smtClean="0">
                <a:solidFill>
                  <a:srgbClr val="6B9BC7"/>
                </a:solidFill>
                <a:hlinkClick r:id="rId3"/>
              </a:rPr>
              <a:t>Demo</a:t>
            </a:r>
            <a:endParaRPr lang="en-US" sz="2000" dirty="0">
              <a:solidFill>
                <a:srgbClr val="6B9BC7"/>
              </a:solidFill>
            </a:endParaRPr>
          </a:p>
        </p:txBody>
      </p:sp>
      <p:pic>
        <p:nvPicPr>
          <p:cNvPr id="8" name="Picture 7" descr="300px-Colored_neural_network.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27" y="1181100"/>
            <a:ext cx="3810000" cy="4584700"/>
          </a:xfrm>
          <a:prstGeom prst="rect">
            <a:avLst/>
          </a:prstGeom>
        </p:spPr>
      </p:pic>
      <p:sp>
        <p:nvSpPr>
          <p:cNvPr id="9" name="TextBox 8"/>
          <p:cNvSpPr txBox="1"/>
          <p:nvPr/>
        </p:nvSpPr>
        <p:spPr>
          <a:xfrm>
            <a:off x="5434798" y="3890207"/>
            <a:ext cx="2157963" cy="369332"/>
          </a:xfrm>
          <a:prstGeom prst="rect">
            <a:avLst/>
          </a:prstGeom>
          <a:noFill/>
        </p:spPr>
        <p:txBody>
          <a:bodyPr wrap="none" rtlCol="0">
            <a:spAutoFit/>
          </a:bodyPr>
          <a:lstStyle/>
          <a:p>
            <a:r>
              <a:rPr lang="en-US" dirty="0" smtClean="0"/>
              <a:t>How do we train?</a:t>
            </a:r>
          </a:p>
        </p:txBody>
      </p:sp>
      <mc:AlternateContent xmlns:mc="http://schemas.openxmlformats.org/markup-compatibility/2006" xmlns:a14="http://schemas.microsoft.com/office/drawing/2010/main">
        <mc:Choice Requires="a14">
          <p:sp>
            <p:nvSpPr>
              <p:cNvPr id="2" name="TextBox 1"/>
              <p:cNvSpPr txBox="1"/>
              <p:nvPr/>
            </p:nvSpPr>
            <p:spPr>
              <a:xfrm>
                <a:off x="5223993" y="1932271"/>
                <a:ext cx="308229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4"/>
                          </a:solidFill>
                          <a:latin typeface="Cambria Math" charset="0"/>
                        </a:rPr>
                        <m:t>𝒉</m:t>
                      </m:r>
                      <m:r>
                        <a:rPr lang="en-US" sz="2400" b="1" i="1" smtClean="0">
                          <a:solidFill>
                            <a:schemeClr val="accent4"/>
                          </a:solidFill>
                          <a:latin typeface="Cambria Math" charset="0"/>
                        </a:rPr>
                        <m:t>=  </m:t>
                      </m:r>
                      <m:r>
                        <a:rPr lang="el-GR" sz="2400" b="1" i="1" smtClean="0">
                          <a:solidFill>
                            <a:schemeClr val="accent4"/>
                          </a:solidFill>
                          <a:latin typeface="Cambria Math" charset="0"/>
                        </a:rPr>
                        <m:t>𝝈</m:t>
                      </m:r>
                      <m:r>
                        <a:rPr lang="el-GR"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0" smtClean="0">
                              <a:solidFill>
                                <a:schemeClr val="accent4"/>
                              </a:solidFill>
                              <a:latin typeface="Cambria Math" charset="0"/>
                            </a:rPr>
                            <m:t>𝐖</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𝒙</m:t>
                      </m:r>
                      <m:r>
                        <a:rPr lang="en-US" sz="2400" b="1" i="1" smtClean="0">
                          <a:solidFill>
                            <a:schemeClr val="accent4"/>
                          </a:solidFill>
                          <a:latin typeface="Cambria Math" charset="0"/>
                        </a:rPr>
                        <m:t>+</m:t>
                      </m:r>
                      <m:sSub>
                        <m:sSubPr>
                          <m:ctrlPr>
                            <a:rPr lang="en-US" sz="2400" b="1" i="1" smtClean="0">
                              <a:solidFill>
                                <a:schemeClr val="accent4"/>
                              </a:solidFill>
                              <a:latin typeface="Cambria Math" panose="02040503050406030204" pitchFamily="18" charset="0"/>
                            </a:rPr>
                          </m:ctrlPr>
                        </m:sSubPr>
                        <m:e>
                          <m:r>
                            <a:rPr lang="en-US" sz="2400" b="1" i="1" smtClean="0">
                              <a:solidFill>
                                <a:schemeClr val="accent4"/>
                              </a:solidFill>
                              <a:latin typeface="Cambria Math" charset="0"/>
                            </a:rPr>
                            <m:t>𝒃</m:t>
                          </m:r>
                        </m:e>
                        <m:sub>
                          <m:r>
                            <a:rPr lang="en-US" sz="2400" b="1" i="1" smtClean="0">
                              <a:solidFill>
                                <a:schemeClr val="accent4"/>
                              </a:solidFill>
                              <a:latin typeface="Cambria Math" charset="0"/>
                            </a:rPr>
                            <m:t>𝟏</m:t>
                          </m:r>
                        </m:sub>
                      </m:sSub>
                      <m:r>
                        <a:rPr lang="en-US" sz="2400" b="1" i="1" smtClean="0">
                          <a:solidFill>
                            <a:schemeClr val="accent4"/>
                          </a:solidFill>
                          <a:latin typeface="Cambria Math" charset="0"/>
                        </a:rPr>
                        <m:t>)</m:t>
                      </m:r>
                    </m:oMath>
                  </m:oMathPara>
                </a14:m>
                <a:endParaRPr lang="el-GR" sz="2400" b="1" dirty="0">
                  <a:solidFill>
                    <a:schemeClr val="accent4"/>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5223993" y="1932271"/>
                <a:ext cx="3082290" cy="369332"/>
              </a:xfrm>
              <a:prstGeom prst="rect">
                <a:avLst/>
              </a:prstGeom>
              <a:blipFill rotWithShape="0">
                <a:blip r:embed="rId5"/>
                <a:stretch>
                  <a:fillRect t="-137705" b="-177049"/>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479538" y="2518430"/>
                <a:ext cx="24668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accent3"/>
                          </a:solidFill>
                          <a:latin typeface="Cambria Math" charset="0"/>
                        </a:rPr>
                        <m:t>𝒚</m:t>
                      </m:r>
                      <m:r>
                        <a:rPr lang="en-US" sz="2400" b="1" i="1" smtClean="0">
                          <a:solidFill>
                            <a:schemeClr val="accent3"/>
                          </a:solidFill>
                          <a:latin typeface="Cambria Math" charset="0"/>
                        </a:rPr>
                        <m:t>=</m:t>
                      </m:r>
                      <m:r>
                        <a:rPr lang="el-GR" sz="2400" b="1" i="1" smtClean="0">
                          <a:solidFill>
                            <a:schemeClr val="accent3"/>
                          </a:solidFill>
                          <a:latin typeface="Cambria Math" charset="0"/>
                        </a:rPr>
                        <m:t>𝝈</m:t>
                      </m:r>
                      <m:r>
                        <a:rPr lang="el-GR"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𝑾</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𝒉</m:t>
                      </m:r>
                      <m:r>
                        <a:rPr lang="en-US" sz="2400" b="1" i="1" smtClean="0">
                          <a:solidFill>
                            <a:schemeClr val="accent3"/>
                          </a:solidFill>
                          <a:latin typeface="Cambria Math" charset="0"/>
                        </a:rPr>
                        <m:t>+</m:t>
                      </m:r>
                      <m:sSub>
                        <m:sSubPr>
                          <m:ctrlPr>
                            <a:rPr lang="en-US" sz="2400" b="1" i="1" smtClean="0">
                              <a:solidFill>
                                <a:schemeClr val="accent3"/>
                              </a:solidFill>
                              <a:latin typeface="Cambria Math" panose="02040503050406030204" pitchFamily="18" charset="0"/>
                            </a:rPr>
                          </m:ctrlPr>
                        </m:sSubPr>
                        <m:e>
                          <m:r>
                            <a:rPr lang="en-US" sz="2400" b="1" i="1" smtClean="0">
                              <a:solidFill>
                                <a:schemeClr val="accent3"/>
                              </a:solidFill>
                              <a:latin typeface="Cambria Math" charset="0"/>
                            </a:rPr>
                            <m:t>𝒃</m:t>
                          </m:r>
                        </m:e>
                        <m:sub>
                          <m:r>
                            <a:rPr lang="en-US" sz="2400" b="1" i="1" smtClean="0">
                              <a:solidFill>
                                <a:schemeClr val="accent3"/>
                              </a:solidFill>
                              <a:latin typeface="Cambria Math" charset="0"/>
                            </a:rPr>
                            <m:t>𝟐</m:t>
                          </m:r>
                        </m:sub>
                      </m:sSub>
                      <m:r>
                        <a:rPr lang="en-US" sz="2400" b="1" i="1" smtClean="0">
                          <a:solidFill>
                            <a:schemeClr val="accent3"/>
                          </a:solidFill>
                          <a:latin typeface="Cambria Math" charset="0"/>
                        </a:rPr>
                        <m:t>)</m:t>
                      </m:r>
                    </m:oMath>
                  </m:oMathPara>
                </a14:m>
                <a:endParaRPr lang="el-GR" sz="2400" b="1" dirty="0">
                  <a:solidFill>
                    <a:schemeClr val="accent3"/>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79538" y="2518430"/>
                <a:ext cx="2466894" cy="369332"/>
              </a:xfrm>
              <a:prstGeom prst="rect">
                <a:avLst/>
              </a:prstGeom>
              <a:blipFill rotWithShape="0">
                <a:blip r:embed="rId6"/>
                <a:stretch>
                  <a:fillRect l="-2222" r="-3457" b="-37705"/>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14375" y="5608290"/>
                <a:ext cx="418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4"/>
                          </a:solidFill>
                          <a:latin typeface="Cambria Math" charset="0"/>
                        </a:rPr>
                        <m:t>𝒉</m:t>
                      </m:r>
                    </m:oMath>
                  </m:oMathPara>
                </a14:m>
                <a:endParaRPr lang="el-GR" sz="20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2014375" y="5608290"/>
                <a:ext cx="418704" cy="400110"/>
              </a:xfrm>
              <a:prstGeom prst="rect">
                <a:avLst/>
              </a:prstGeom>
              <a:blipFill rotWithShape="0">
                <a:blip r:embed="rId7"/>
                <a:stretch>
                  <a:fillRect/>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5" name="Ορθογώνιο 14"/>
              <p:cNvSpPr/>
              <p:nvPr/>
            </p:nvSpPr>
            <p:spPr>
              <a:xfrm>
                <a:off x="3509071" y="4402348"/>
                <a:ext cx="41069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3"/>
                          </a:solidFill>
                          <a:latin typeface="Cambria Math" charset="0"/>
                        </a:rPr>
                        <m:t>𝒚</m:t>
                      </m:r>
                    </m:oMath>
                  </m:oMathPara>
                </a14:m>
                <a:endParaRPr lang="el-GR" sz="2000" b="1" dirty="0">
                  <a:solidFill>
                    <a:schemeClr val="accent3"/>
                  </a:solidFill>
                </a:endParaRPr>
              </a:p>
            </p:txBody>
          </p:sp>
        </mc:Choice>
        <mc:Fallback xmlns="">
          <p:sp>
            <p:nvSpPr>
              <p:cNvPr id="15" name="Ορθογώνιο 14"/>
              <p:cNvSpPr>
                <a:spLocks noRot="1" noChangeAspect="1" noMove="1" noResize="1" noEditPoints="1" noAdjustHandles="1" noChangeArrowheads="1" noChangeShapeType="1" noTextEdit="1"/>
              </p:cNvSpPr>
              <p:nvPr/>
            </p:nvSpPr>
            <p:spPr>
              <a:xfrm>
                <a:off x="3509071" y="4402348"/>
                <a:ext cx="410690" cy="400110"/>
              </a:xfrm>
              <a:prstGeom prst="rect">
                <a:avLst/>
              </a:prstGeom>
              <a:blipFill rotWithShape="0">
                <a:blip r:embed="rId8"/>
                <a:stretch>
                  <a:fillRect b="-10606"/>
                </a:stretch>
              </a:blipFill>
            </p:spPr>
            <p:txBody>
              <a:bodyPr/>
              <a:lstStyle/>
              <a:p>
                <a:r>
                  <a:rPr lang="el-GR">
                    <a:noFill/>
                  </a:rPr>
                  <a:t> </a:t>
                </a:r>
              </a:p>
            </p:txBody>
          </p:sp>
        </mc:Fallback>
      </mc:AlternateContent>
      <mc:AlternateContent xmlns:mc="http://schemas.openxmlformats.org/markup-compatibility/2006" xmlns:a14="http://schemas.microsoft.com/office/drawing/2010/main">
        <mc:Choice Requires="a14">
          <p:sp>
            <p:nvSpPr>
              <p:cNvPr id="16" name="Ορθογώνιο 15"/>
              <p:cNvSpPr/>
              <p:nvPr/>
            </p:nvSpPr>
            <p:spPr>
              <a:xfrm>
                <a:off x="506187" y="5006142"/>
                <a:ext cx="40427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0000"/>
                          </a:solidFill>
                          <a:latin typeface="Cambria Math" charset="0"/>
                        </a:rPr>
                        <m:t>𝒙</m:t>
                      </m:r>
                    </m:oMath>
                  </m:oMathPara>
                </a14:m>
                <a:endParaRPr lang="el-GR" b="1" dirty="0"/>
              </a:p>
            </p:txBody>
          </p:sp>
        </mc:Choice>
        <mc:Fallback xmlns="">
          <p:sp>
            <p:nvSpPr>
              <p:cNvPr id="16" name="Ορθογώνιο 15"/>
              <p:cNvSpPr>
                <a:spLocks noRot="1" noChangeAspect="1" noMove="1" noResize="1" noEditPoints="1" noAdjustHandles="1" noChangeArrowheads="1" noChangeShapeType="1" noTextEdit="1"/>
              </p:cNvSpPr>
              <p:nvPr/>
            </p:nvSpPr>
            <p:spPr>
              <a:xfrm>
                <a:off x="506187" y="5006142"/>
                <a:ext cx="404277" cy="400110"/>
              </a:xfrm>
              <a:prstGeom prst="rect">
                <a:avLst/>
              </a:prstGeom>
              <a:blipFill rotWithShape="0">
                <a:blip r:embed="rId9"/>
                <a:stretch>
                  <a:fillRect/>
                </a:stretch>
              </a:blipFill>
            </p:spPr>
            <p:txBody>
              <a:bodyPr/>
              <a:lstStyle/>
              <a:p>
                <a:r>
                  <a:rPr lang="el-GR">
                    <a:noFill/>
                  </a:rPr>
                  <a:t> </a:t>
                </a:r>
              </a:p>
            </p:txBody>
          </p:sp>
        </mc:Fallback>
      </mc:AlternateContent>
      <p:grpSp>
        <p:nvGrpSpPr>
          <p:cNvPr id="11" name="Ομάδα 10"/>
          <p:cNvGrpSpPr/>
          <p:nvPr/>
        </p:nvGrpSpPr>
        <p:grpSpPr>
          <a:xfrm>
            <a:off x="4245370" y="4873466"/>
            <a:ext cx="4572000" cy="1200329"/>
            <a:chOff x="4245370" y="4873466"/>
            <a:chExt cx="4572000" cy="1200329"/>
          </a:xfrm>
        </p:grpSpPr>
        <p:sp>
          <p:nvSpPr>
            <p:cNvPr id="5" name="Rectangle 4"/>
            <p:cNvSpPr/>
            <p:nvPr/>
          </p:nvSpPr>
          <p:spPr>
            <a:xfrm>
              <a:off x="4245370" y="4873466"/>
              <a:ext cx="4572000" cy="1200329"/>
            </a:xfrm>
            <a:prstGeom prst="rect">
              <a:avLst/>
            </a:prstGeom>
          </p:spPr>
          <p:txBody>
            <a:bodyPr>
              <a:spAutoFit/>
            </a:bodyPr>
            <a:lstStyle/>
            <a:p>
              <a:pPr algn="ctr"/>
              <a:r>
                <a:rPr lang="en-US" dirty="0" smtClean="0"/>
                <a:t>4 </a:t>
              </a:r>
              <a:r>
                <a:rPr lang="en-US" dirty="0"/>
                <a:t>+ 2 = 6 neurons (not counting </a:t>
              </a:r>
              <a:r>
                <a:rPr lang="en-US" dirty="0" smtClean="0"/>
                <a:t>inputs)</a:t>
              </a:r>
            </a:p>
            <a:p>
              <a:pPr algn="ctr"/>
              <a:r>
                <a:rPr lang="en-US" dirty="0" smtClean="0"/>
                <a:t>[</a:t>
              </a:r>
              <a:r>
                <a:rPr lang="en-US" dirty="0"/>
                <a:t>3 x 4] + [4 x 2] = 20 weights </a:t>
              </a:r>
              <a:endParaRPr lang="en-US" dirty="0" smtClean="0"/>
            </a:p>
            <a:p>
              <a:pPr algn="ctr"/>
              <a:r>
                <a:rPr lang="en-US" dirty="0" smtClean="0"/>
                <a:t>4 </a:t>
              </a:r>
              <a:r>
                <a:rPr lang="en-US" dirty="0"/>
                <a:t>+ 2 = 6 </a:t>
              </a:r>
              <a:r>
                <a:rPr lang="en-US" dirty="0" smtClean="0"/>
                <a:t>biases</a:t>
              </a:r>
            </a:p>
            <a:p>
              <a:pPr algn="ctr"/>
              <a:r>
                <a:rPr lang="en-US" dirty="0" smtClean="0">
                  <a:solidFill>
                    <a:schemeClr val="accent2"/>
                  </a:solidFill>
                </a:rPr>
                <a:t>26</a:t>
              </a:r>
              <a:r>
                <a:rPr lang="en-US" dirty="0" smtClean="0"/>
                <a:t> </a:t>
              </a:r>
              <a:r>
                <a:rPr lang="en-US" dirty="0">
                  <a:solidFill>
                    <a:schemeClr val="accent2"/>
                  </a:solidFill>
                </a:rPr>
                <a:t>learnable </a:t>
              </a:r>
              <a:r>
                <a:rPr lang="en-US" b="1" dirty="0" smtClean="0">
                  <a:solidFill>
                    <a:schemeClr val="accent2"/>
                  </a:solidFill>
                </a:rPr>
                <a:t>parameters</a:t>
              </a:r>
              <a:endParaRPr lang="en-US" b="1" dirty="0">
                <a:solidFill>
                  <a:schemeClr val="accent2"/>
                </a:solidFill>
              </a:endParaRPr>
            </a:p>
          </p:txBody>
        </p:sp>
        <p:cxnSp>
          <p:nvCxnSpPr>
            <p:cNvPr id="10" name="Ευθεία γραμμή σύνδεσης 9"/>
            <p:cNvCxnSpPr/>
            <p:nvPr/>
          </p:nvCxnSpPr>
          <p:spPr>
            <a:xfrm>
              <a:off x="4434840" y="5765800"/>
              <a:ext cx="415788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 name="Ορθογώνιο 17"/>
          <p:cNvSpPr/>
          <p:nvPr/>
        </p:nvSpPr>
        <p:spPr>
          <a:xfrm>
            <a:off x="6765138" y="1186934"/>
            <a:ext cx="1067921" cy="369332"/>
          </a:xfrm>
          <a:prstGeom prst="rect">
            <a:avLst/>
          </a:prstGeom>
        </p:spPr>
        <p:txBody>
          <a:bodyPr wrap="none">
            <a:spAutoFit/>
          </a:bodyPr>
          <a:lstStyle/>
          <a:p>
            <a:r>
              <a:rPr lang="en-US"/>
              <a:t>Weights</a:t>
            </a:r>
            <a:endParaRPr lang="en-US" dirty="0"/>
          </a:p>
        </p:txBody>
      </p:sp>
      <p:sp>
        <p:nvSpPr>
          <p:cNvPr id="19" name="Ορθογώνιο 18"/>
          <p:cNvSpPr/>
          <p:nvPr/>
        </p:nvSpPr>
        <p:spPr>
          <a:xfrm>
            <a:off x="4631647" y="3184002"/>
            <a:ext cx="2406428" cy="369332"/>
          </a:xfrm>
          <a:prstGeom prst="rect">
            <a:avLst/>
          </a:prstGeom>
        </p:spPr>
        <p:txBody>
          <a:bodyPr wrap="none">
            <a:spAutoFit/>
          </a:bodyPr>
          <a:lstStyle/>
          <a:p>
            <a:r>
              <a:rPr lang="en-US" dirty="0"/>
              <a:t>Activation </a:t>
            </a:r>
            <a:r>
              <a:rPr lang="en-US" dirty="0" smtClean="0"/>
              <a:t>functions</a:t>
            </a:r>
            <a:endParaRPr lang="en-US" dirty="0"/>
          </a:p>
        </p:txBody>
      </p:sp>
      <p:cxnSp>
        <p:nvCxnSpPr>
          <p:cNvPr id="21" name="Ευθύγραμμο βέλος σύνδεσης 20"/>
          <p:cNvCxnSpPr>
            <a:stCxn id="18" idx="2"/>
            <a:endCxn id="2" idx="0"/>
          </p:cNvCxnSpPr>
          <p:nvPr/>
        </p:nvCxnSpPr>
        <p:spPr>
          <a:xfrm flipH="1">
            <a:off x="6765138" y="1556266"/>
            <a:ext cx="533961" cy="3760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Ευθύγραμμο βέλος σύνδεσης 22"/>
          <p:cNvCxnSpPr>
            <a:stCxn id="18" idx="2"/>
            <a:endCxn id="4" idx="0"/>
          </p:cNvCxnSpPr>
          <p:nvPr/>
        </p:nvCxnSpPr>
        <p:spPr>
          <a:xfrm flipH="1">
            <a:off x="6712985" y="1556266"/>
            <a:ext cx="586114" cy="9621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Ευθύγραμμο βέλος σύνδεσης 24"/>
          <p:cNvCxnSpPr>
            <a:stCxn id="19" idx="0"/>
          </p:cNvCxnSpPr>
          <p:nvPr/>
        </p:nvCxnSpPr>
        <p:spPr>
          <a:xfrm flipV="1">
            <a:off x="5834861" y="2855452"/>
            <a:ext cx="325909" cy="3285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Ευθύγραμμο βέλος σύνδεσης 26"/>
          <p:cNvCxnSpPr>
            <a:stCxn id="19" idx="0"/>
          </p:cNvCxnSpPr>
          <p:nvPr/>
        </p:nvCxnSpPr>
        <p:spPr>
          <a:xfrm flipV="1">
            <a:off x="5834861" y="2301603"/>
            <a:ext cx="474499" cy="8823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43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D81FD9-0140-4275-8A97-9960E38EED4E}"/>
              </a:ext>
            </a:extLst>
          </p:cNvPr>
          <p:cNvSpPr>
            <a:spLocks noGrp="1"/>
          </p:cNvSpPr>
          <p:nvPr>
            <p:ph type="ctrTitle"/>
          </p:nvPr>
        </p:nvSpPr>
        <p:spPr/>
        <p:txBody>
          <a:bodyPr/>
          <a:lstStyle/>
          <a:p>
            <a:endParaRPr lang="en-US"/>
          </a:p>
        </p:txBody>
      </p:sp>
      <p:sp>
        <p:nvSpPr>
          <p:cNvPr id="3" name="Subtitle 2">
            <a:extLst>
              <a:ext uri="{FF2B5EF4-FFF2-40B4-BE49-F238E27FC236}">
                <a16:creationId xmlns="" xmlns:a16="http://schemas.microsoft.com/office/drawing/2014/main" id="{8E8671BC-F254-4287-9BEF-6F1C2B1B7B88}"/>
              </a:ext>
            </a:extLst>
          </p:cNvPr>
          <p:cNvSpPr>
            <a:spLocks noGrp="1"/>
          </p:cNvSpPr>
          <p:nvPr>
            <p:ph type="subTitle" idx="1"/>
          </p:nvPr>
        </p:nvSpPr>
        <p:spPr/>
        <p:txBody>
          <a:bodyPr/>
          <a:lstStyle/>
          <a:p>
            <a:endParaRPr lang="en-US"/>
          </a:p>
        </p:txBody>
      </p:sp>
      <p:sp>
        <p:nvSpPr>
          <p:cNvPr id="7" name="Footer Placeholder 6">
            <a:extLst>
              <a:ext uri="{FF2B5EF4-FFF2-40B4-BE49-F238E27FC236}">
                <a16:creationId xmlns="" xmlns:a16="http://schemas.microsoft.com/office/drawing/2014/main" id="{C247990B-4A44-4B59-A3A0-E7852EF9D50E}"/>
              </a:ext>
            </a:extLst>
          </p:cNvPr>
          <p:cNvSpPr>
            <a:spLocks noGrp="1"/>
          </p:cNvSpPr>
          <p:nvPr>
            <p:ph type="ftr" sz="quarter" idx="11"/>
          </p:nvPr>
        </p:nvSpPr>
        <p:spPr/>
        <p:txBody>
          <a:bodyPr/>
          <a:lstStyle/>
          <a:p>
            <a:r>
              <a:rPr lang="en-US"/>
              <a:t>©arif.sg.my@gmail.com</a:t>
            </a:r>
          </a:p>
        </p:txBody>
      </p:sp>
      <p:pic>
        <p:nvPicPr>
          <p:cNvPr id="5" name="Picture 4" descr="A picture containing sky&#10;&#10;Description generated with very high confidence">
            <a:extLst>
              <a:ext uri="{FF2B5EF4-FFF2-40B4-BE49-F238E27FC236}">
                <a16:creationId xmlns="" xmlns:a16="http://schemas.microsoft.com/office/drawing/2014/main" id="{00FBBA62-BB87-420C-8CD0-90AA5D011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58505"/>
            <a:ext cx="9144000" cy="5140990"/>
          </a:xfrm>
          <a:prstGeom prst="rect">
            <a:avLst/>
          </a:prstGeom>
        </p:spPr>
      </p:pic>
      <p:sp>
        <p:nvSpPr>
          <p:cNvPr id="6" name="Rectangle 5">
            <a:extLst>
              <a:ext uri="{FF2B5EF4-FFF2-40B4-BE49-F238E27FC236}">
                <a16:creationId xmlns="" xmlns:a16="http://schemas.microsoft.com/office/drawing/2014/main" id="{F155B1F5-D7D5-4E80-9AAC-BEC5ABB9E3E8}"/>
              </a:ext>
            </a:extLst>
          </p:cNvPr>
          <p:cNvSpPr/>
          <p:nvPr/>
        </p:nvSpPr>
        <p:spPr>
          <a:xfrm>
            <a:off x="7185992" y="5667789"/>
            <a:ext cx="1958008" cy="341645"/>
          </a:xfrm>
          <a:prstGeom prst="rect">
            <a:avLst/>
          </a:prstGeom>
          <a:solidFill>
            <a:srgbClr val="D0CD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5250223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Apothecary">
      <a:majorFont>
        <a:latin typeface="Book Antiqua"/>
        <a:ea typeface=""/>
        <a:cs typeface=""/>
        <a:font script="Jpan" typeface="ＭＳ Ｐ明朝"/>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Sketchbook.thmx</Template>
  <TotalTime>4832</TotalTime>
  <Words>1581</Words>
  <Application>Microsoft Office PowerPoint</Application>
  <PresentationFormat>On-screen Show (4:3)</PresentationFormat>
  <Paragraphs>344</Paragraphs>
  <Slides>59</Slides>
  <Notes>18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59</vt:i4>
      </vt:variant>
    </vt:vector>
  </HeadingPairs>
  <TitlesOfParts>
    <vt:vector size="74" baseType="lpstr">
      <vt:lpstr>.AppleSystemUIFont</vt:lpstr>
      <vt:lpstr>AppleColorEmoji</vt:lpstr>
      <vt:lpstr>Arial</vt:lpstr>
      <vt:lpstr>Book Antiqua</vt:lpstr>
      <vt:lpstr>Bradley Hand ITC TT-Bold</vt:lpstr>
      <vt:lpstr>Calibri</vt:lpstr>
      <vt:lpstr>Calibri Light</vt:lpstr>
      <vt:lpstr>Cambria Math</vt:lpstr>
      <vt:lpstr>Century Gothic</vt:lpstr>
      <vt:lpstr>Courier New</vt:lpstr>
      <vt:lpstr>Mangal</vt:lpstr>
      <vt:lpstr>Rage Italic</vt:lpstr>
      <vt:lpstr>Wingdings</vt:lpstr>
      <vt:lpstr>Sketchbook</vt:lpstr>
      <vt:lpstr>Office Theme</vt:lpstr>
      <vt:lpstr>Introduction to Deep Neural Network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UIUC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Ismini Lourentzou</dc:creator>
  <cp:lastModifiedBy>Erma Rahayu</cp:lastModifiedBy>
  <cp:revision>198</cp:revision>
  <dcterms:created xsi:type="dcterms:W3CDTF">2017-11-27T01:44:40Z</dcterms:created>
  <dcterms:modified xsi:type="dcterms:W3CDTF">2019-05-01T08:20:05Z</dcterms:modified>
</cp:coreProperties>
</file>